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87" r:id="rId19"/>
    <p:sldId id="271" r:id="rId20"/>
    <p:sldId id="272" r:id="rId21"/>
    <p:sldId id="273" r:id="rId22"/>
    <p:sldId id="274" r:id="rId23"/>
    <p:sldId id="291" r:id="rId24"/>
    <p:sldId id="275" r:id="rId25"/>
    <p:sldId id="288" r:id="rId26"/>
    <p:sldId id="276" r:id="rId27"/>
    <p:sldId id="277" r:id="rId28"/>
    <p:sldId id="278" r:id="rId29"/>
    <p:sldId id="279" r:id="rId30"/>
    <p:sldId id="280" r:id="rId31"/>
    <p:sldId id="281" r:id="rId32"/>
    <p:sldId id="289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tr-TR"/>
              <a:t>Asılın başlık stili için tıklatın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tr-TR"/>
              <a:t>Asılın alt başlık stili için tıklatın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95D3-ABFE-49DF-ADA4-8AF102092D8D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7949-DEF0-473E-99CB-66049963B943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4768-D5A8-4965-941C-411DAB9F5249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32C1-3A7B-4DA7-9FFA-020140059D76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7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456E-E419-44C9-924D-C70ABE8EF864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1E18-310F-4D74-847B-52953D10F14F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0B66-1F4C-44AD-AB70-7B79FB6470E0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E08C-64C8-40F7-A1BB-6E06343C4002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3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02CB-717B-4B76-AAE9-46C64A56FE98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3F39-AC33-48E8-A0FE-056A7054112B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A21F-6068-489D-B578-A333D72064ED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D461-38B7-4675-9D0D-5DF1E9DBC937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7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E948-DFED-4D8B-BD9C-0B4ADC6DA763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9D77-C9AB-4AC6-A714-646D8E9EBDBE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9DA3-18E5-4C99-95EB-4AE0B4E2024F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C80-FE64-4C0C-8990-0117AB8C1656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C8E7-10C8-4301-85F1-1DF58E16E264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4F54-BD43-4ED4-B956-909824104A8F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8281-9BB6-4AA0-87AD-8814925933A0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AEBE-39EC-4A45-B2D2-7A83A8E3928D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EF14-E2C1-4C98-96B4-488D82DBC8C3}" type="datetime1">
              <a:rPr lang="tr-TR">
                <a:solidFill>
                  <a:srgbClr val="808080"/>
                </a:solidFill>
              </a:rPr>
              <a:pPr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FE42-B5F7-4808-A52E-2FDB10D3AA70}" type="slidenum">
              <a:rPr lang="tr-TR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Asılın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Asılın metin stilleri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E5275-094C-456D-B729-A14D24A1B9C2}" type="datetime1">
              <a:rPr lang="tr-TR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5.4.2022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80808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44D0B-CE08-4B07-A9A8-4B9299FF0E75}" type="slidenum">
              <a:rPr lang="tr-TR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80808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1162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163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1163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116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tr-TR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268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97949-DEF0-473E-99CB-66049963B943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1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503238" y="1196752"/>
            <a:ext cx="81835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42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GÖLLERİN FİZİKSELÖZELLİKLERİ</a:t>
            </a:r>
            <a:r>
              <a:rPr lang="tr-TR" sz="4200" kern="0" dirty="0" smtClean="0"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tr-TR" sz="4200" kern="0" dirty="0" smtClean="0"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tr-TR" sz="4200" kern="0" dirty="0" smtClean="0">
              <a:solidFill>
                <a:srgbClr val="2F2F2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tr-TR" sz="4200" kern="0" dirty="0">
              <a:solidFill>
                <a:srgbClr val="2F2F2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tr-TR" sz="4200" kern="0" dirty="0" smtClean="0">
                <a:solidFill>
                  <a:srgbClr val="F9B26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4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Suyun Berraklığı ve Bulanıklığı</a:t>
            </a:r>
          </a:p>
        </p:txBody>
      </p:sp>
    </p:spTree>
    <p:extLst>
      <p:ext uri="{BB962C8B-B14F-4D97-AF65-F5344CB8AC3E}">
        <p14:creationId xmlns:p14="http://schemas.microsoft.com/office/powerpoint/2010/main" val="290064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2 İçerik Yer Tutucusu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534400" cy="4876800"/>
          </a:xfrm>
        </p:spPr>
        <p:txBody>
          <a:bodyPr lIns="182880" tIns="91440"/>
          <a:lstStyle/>
          <a:p>
            <a:pPr marL="265113" indent="-265113" algn="just" eaLnBrk="1" hangingPunct="1"/>
            <a:r>
              <a:rPr lang="tr-TR" altLang="tr-TR" sz="3000" u="sng" dirty="0" smtClean="0"/>
              <a:t>Bulanıklığın canlılar üzerinde en önemli etkisi </a:t>
            </a:r>
            <a:r>
              <a:rPr lang="tr-TR" altLang="tr-TR" sz="3000" dirty="0" smtClean="0"/>
              <a:t>askıntı maddelerden dolayı </a:t>
            </a:r>
            <a:r>
              <a:rPr lang="tr-TR" altLang="tr-TR" sz="3000" dirty="0" smtClean="0">
                <a:solidFill>
                  <a:srgbClr val="FFC000"/>
                </a:solidFill>
              </a:rPr>
              <a:t>sucul </a:t>
            </a:r>
            <a:r>
              <a:rPr lang="tr-TR" altLang="tr-TR" sz="3000" dirty="0" err="1" smtClean="0">
                <a:solidFill>
                  <a:srgbClr val="FFC000"/>
                </a:solidFill>
              </a:rPr>
              <a:t>biyotanın</a:t>
            </a:r>
            <a:r>
              <a:rPr lang="tr-TR" altLang="tr-TR" sz="3000" dirty="0" smtClean="0">
                <a:solidFill>
                  <a:srgbClr val="FFC000"/>
                </a:solidFill>
              </a:rPr>
              <a:t> ışığına engel </a:t>
            </a:r>
            <a:r>
              <a:rPr lang="tr-TR" altLang="tr-TR" sz="3000" dirty="0" smtClean="0"/>
              <a:t>olmasıdır. Bu etkinin olumlu ve olumsuz yönleri vardır. </a:t>
            </a:r>
            <a:endParaRPr lang="tr-TR" altLang="tr-TR" sz="3000" dirty="0" smtClean="0">
              <a:latin typeface="Arial" charset="0"/>
            </a:endParaRPr>
          </a:p>
          <a:p>
            <a:pPr marL="265113" indent="-265113" algn="just" eaLnBrk="1" hangingPunct="1"/>
            <a:r>
              <a:rPr lang="tr-TR" altLang="tr-TR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Olumlu etkisi</a:t>
            </a:r>
            <a:r>
              <a:rPr lang="tr-TR" altLang="tr-TR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; </a:t>
            </a:r>
            <a:r>
              <a:rPr lang="tr-TR" altLang="tr-TR" sz="3000" dirty="0" smtClean="0"/>
              <a:t>ışığa duyarlı canlıyı fazla ışığa karşı koruması veya düşmandan kolayca saklanmasını sağlamasıdır. </a:t>
            </a:r>
            <a:endParaRPr lang="tr-TR" altLang="tr-TR" sz="3000" dirty="0" smtClean="0">
              <a:latin typeface="Arial" charset="0"/>
            </a:endParaRPr>
          </a:p>
          <a:p>
            <a:pPr marL="265113" indent="-265113" algn="just" eaLnBrk="1" hangingPunct="1"/>
            <a:r>
              <a:rPr lang="tr-TR" altLang="tr-TR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Olumsuz etkisi </a:t>
            </a:r>
            <a:r>
              <a:rPr lang="tr-TR" altLang="tr-TR" sz="3000" dirty="0" smtClean="0"/>
              <a:t>ise bitkilerin fotosentez olayını kısıtlamasıdır.</a:t>
            </a:r>
          </a:p>
          <a:p>
            <a:pPr marL="265113" indent="-265113" algn="just" eaLnBrk="1" hangingPunct="1"/>
            <a:endParaRPr lang="tr-TR" altLang="tr-TR" sz="30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5D0D51A-05DB-44FE-A6DC-598C80BE94F2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2 İçerik Yer Tutucusu"/>
          <p:cNvSpPr>
            <a:spLocks noGrp="1"/>
          </p:cNvSpPr>
          <p:nvPr>
            <p:ph idx="4294967295"/>
          </p:nvPr>
        </p:nvSpPr>
        <p:spPr>
          <a:xfrm>
            <a:off x="129407" y="3126068"/>
            <a:ext cx="8676456" cy="3350931"/>
          </a:xfrm>
        </p:spPr>
        <p:txBody>
          <a:bodyPr lIns="182880" tIns="91440"/>
          <a:lstStyle/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 smtClean="0"/>
              <a:t>		</a:t>
            </a:r>
            <a:endParaRPr lang="tr-TR" altLang="tr-TR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dirty="0" err="1" smtClean="0">
                <a:latin typeface="Times New Roman" pitchFamily="18" charset="0"/>
                <a:cs typeface="Times New Roman" pitchFamily="18" charset="0"/>
              </a:rPr>
              <a:t>Turbiditeye</a:t>
            </a: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 neden olan organik maddeler bazı canlıların besinini oluşturur.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Plankton da </a:t>
            </a:r>
            <a:r>
              <a:rPr lang="tr-TR" altLang="tr-TR" sz="2800" dirty="0" err="1" smtClean="0">
                <a:latin typeface="Times New Roman" pitchFamily="18" charset="0"/>
                <a:cs typeface="Times New Roman" pitchFamily="18" charset="0"/>
              </a:rPr>
              <a:t>turbiditeyi</a:t>
            </a: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 meydana getiren maddeler arasındadır.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Bütün sular bir dereceye kadar bulanık olduğundan sucul canlılar bulanıklığa dayanıklıdırlar.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4D6DF3B-EE79-4C52-A95E-95BC51EAB87E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9574" name="Picture 7" descr="http://www.typesofeverything.com/wp-content/uploads/2011/01/Nutr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9203"/>
            <a:ext cx="4680520" cy="38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2 İçerik Yer Tutucusu"/>
          <p:cNvSpPr>
            <a:spLocks noGrp="1"/>
          </p:cNvSpPr>
          <p:nvPr>
            <p:ph idx="4294967295"/>
          </p:nvPr>
        </p:nvSpPr>
        <p:spPr>
          <a:xfrm>
            <a:off x="0" y="1524000"/>
            <a:ext cx="8915400" cy="4343400"/>
          </a:xfrm>
        </p:spPr>
        <p:txBody>
          <a:bodyPr lIns="182880" tIns="91440"/>
          <a:lstStyle/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altLang="tr-TR" sz="3000" dirty="0" smtClean="0"/>
              <a:t>	</a:t>
            </a:r>
            <a:r>
              <a:rPr lang="tr-TR" altLang="tr-TR" sz="3000" dirty="0" smtClean="0">
                <a:latin typeface="Arial" charset="0"/>
              </a:rPr>
              <a:t>	</a:t>
            </a:r>
          </a:p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altLang="tr-TR" sz="3000" dirty="0" smtClean="0">
                <a:latin typeface="Arial" charset="0"/>
              </a:rPr>
              <a:t>		</a:t>
            </a:r>
            <a:r>
              <a:rPr lang="tr-TR" altLang="tr-TR" dirty="0" err="1" smtClean="0"/>
              <a:t>Akuatik</a:t>
            </a:r>
            <a:r>
              <a:rPr lang="tr-TR" altLang="tr-TR" dirty="0" smtClean="0"/>
              <a:t> canlıların solunum organları askıntı maddeleri süzecek şekilde yapılmış olduğundan bulanık suda yaşayan canlıya bulanıklığın bir etkisi olmaz. </a:t>
            </a:r>
          </a:p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tr-TR" altLang="tr-TR" dirty="0" smtClean="0">
              <a:latin typeface="Arial" charset="0"/>
            </a:endParaRPr>
          </a:p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altLang="tr-TR" dirty="0" smtClean="0">
                <a:latin typeface="Arial" charset="0"/>
              </a:rPr>
              <a:t>		</a:t>
            </a:r>
            <a:r>
              <a:rPr lang="tr-TR" altLang="tr-TR" dirty="0" smtClean="0"/>
              <a:t>Suda bulunan maddeler sıcaklığı sudan daha çabuk soğurur ve sonra bu sıcaklığı çevrelerine verirler. Bu nedenle bulanık su temiz sudan daha sıcaktır.</a:t>
            </a:r>
          </a:p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D6754C-0621-4A97-AD30-0A156EC1070F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503238" y="457200"/>
            <a:ext cx="8183562" cy="10668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Göllerde Su Hareketleri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552558" y="1268760"/>
            <a:ext cx="7999232" cy="4968552"/>
          </a:xfrm>
        </p:spPr>
        <p:txBody>
          <a:bodyPr lIns="182880" tIns="91440">
            <a:noAutofit/>
          </a:bodyPr>
          <a:lstStyle/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r-TR" dirty="0" smtClean="0"/>
              <a:t>		</a:t>
            </a:r>
            <a:endParaRPr lang="tr-TR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bir gölde su kısmen veya tamamen hareket halindedir.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hareket iç veya dış kuvvetlerle olur.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hareketleri gölde sıcaklığın, çözünmüş maddelerin ve bazı canlıların dağılımını sağlar.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9359A15-E543-4400-8F84-58C9FF401375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064896" cy="5784304"/>
          </a:xfrm>
        </p:spPr>
        <p:txBody>
          <a:bodyPr lIns="182880" tIns="91440"/>
          <a:lstStyle/>
          <a:p>
            <a:pPr marL="265113" indent="-265113" algn="just" eaLnBrk="1" hangingPunct="1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hareketleri birkaç grupta toplanabilir:</a:t>
            </a:r>
          </a:p>
          <a:p>
            <a:pPr marL="265113" indent="-265113" algn="just" eaLnBrk="1" hangingPunct="1"/>
            <a:endParaRPr lang="tr-TR" altLang="tr-TR" sz="3000" b="1" dirty="0" smtClean="0">
              <a:solidFill>
                <a:srgbClr val="FFFF00"/>
              </a:solidFill>
            </a:endParaRPr>
          </a:p>
          <a:p>
            <a:pPr marL="514350" indent="-514350" algn="just" eaLnBrk="1" hangingPunct="1">
              <a:buAutoNum type="alphaUcPeriod"/>
            </a:pPr>
            <a:r>
              <a:rPr lang="tr-TR" altLang="tr-TR" sz="3000" b="1" dirty="0" smtClean="0">
                <a:solidFill>
                  <a:srgbClr val="FFFF00"/>
                </a:solidFill>
              </a:rPr>
              <a:t>Çalkantı; </a:t>
            </a:r>
            <a:r>
              <a:rPr lang="tr-TR" altLang="tr-TR" sz="3000" dirty="0" smtClean="0"/>
              <a:t>Bir göl suyunu oluşturan moleküllerin düzensiz ve her yönde çeşitli hızdaki hareketlerinin bir sonucudur. </a:t>
            </a:r>
            <a:r>
              <a:rPr lang="tr-TR" altLang="tr-TR" sz="3000" dirty="0" smtClean="0">
                <a:solidFill>
                  <a:srgbClr val="FFFF00"/>
                </a:solidFill>
              </a:rPr>
              <a:t>Çalkantı, rüzgar veya başka etmenlerle gölde daha belirgin su hareketlerine dönüşür.</a:t>
            </a:r>
            <a:endParaRPr lang="tr-TR" altLang="tr-TR" sz="3000" dirty="0" smtClean="0">
              <a:solidFill>
                <a:srgbClr val="FFFF00"/>
              </a:solidFill>
              <a:latin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endParaRPr lang="tr-TR" altLang="tr-TR" sz="3000" dirty="0" smtClean="0">
              <a:latin typeface="Arial" charset="0"/>
            </a:endParaRPr>
          </a:p>
          <a:p>
            <a:pPr marL="265113" indent="-265113" eaLnBrk="1" hangingPunct="1"/>
            <a:endParaRPr lang="tr-TR" altLang="tr-TR" sz="30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6F8E2A0-B3AA-4730-87A0-E4D3CBFBB6B0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	B</a:t>
            </a:r>
            <a:r>
              <a:rPr lang="tr-TR" altLang="tr-TR" b="1" dirty="0">
                <a:solidFill>
                  <a:srgbClr val="FFFF00"/>
                </a:solidFill>
              </a:rPr>
              <a:t>. Büyük su hareketleri;</a:t>
            </a:r>
            <a:r>
              <a:rPr lang="tr-TR" altLang="tr-TR" b="1" dirty="0"/>
              <a:t> </a:t>
            </a:r>
            <a:endParaRPr lang="tr-TR" altLang="tr-TR" b="1" dirty="0" smtClean="0"/>
          </a:p>
          <a:p>
            <a:pPr marL="0" indent="0" algn="just">
              <a:buNone/>
            </a:pPr>
            <a:endParaRPr lang="tr-TR" altLang="tr-TR" b="1" dirty="0" smtClean="0"/>
          </a:p>
          <a:p>
            <a:pPr marL="0" indent="0" algn="just">
              <a:buNone/>
            </a:pPr>
            <a:r>
              <a:rPr lang="tr-TR" altLang="tr-TR" b="1" dirty="0" smtClean="0"/>
              <a:t>	P</a:t>
            </a:r>
            <a:r>
              <a:rPr lang="tr-TR" altLang="tr-TR" dirty="0" smtClean="0"/>
              <a:t>eriyodik </a:t>
            </a:r>
            <a:r>
              <a:rPr lang="tr-TR" altLang="tr-TR" b="1" dirty="0">
                <a:solidFill>
                  <a:srgbClr val="FFFF00"/>
                </a:solidFill>
              </a:rPr>
              <a:t>(dalga) </a:t>
            </a:r>
            <a:r>
              <a:rPr lang="tr-TR" altLang="tr-TR" dirty="0"/>
              <a:t>ve periyodik olmayan </a:t>
            </a:r>
            <a:r>
              <a:rPr lang="tr-TR" altLang="tr-TR" b="1" dirty="0">
                <a:solidFill>
                  <a:srgbClr val="FFFF00"/>
                </a:solidFill>
              </a:rPr>
              <a:t>(akıntı) </a:t>
            </a:r>
            <a:r>
              <a:rPr lang="tr-TR" altLang="tr-TR" dirty="0"/>
              <a:t>su hareketleri olmak üzere 2 grupta incelenir.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15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2 İçerik Yer Tutucusu"/>
          <p:cNvSpPr>
            <a:spLocks noGrp="1"/>
          </p:cNvSpPr>
          <p:nvPr>
            <p:ph idx="4294967295"/>
          </p:nvPr>
        </p:nvSpPr>
        <p:spPr>
          <a:xfrm>
            <a:off x="359223" y="548680"/>
            <a:ext cx="8424936" cy="5424264"/>
          </a:xfrm>
        </p:spPr>
        <p:txBody>
          <a:bodyPr lIns="182880" tIns="91440"/>
          <a:lstStyle/>
          <a:p>
            <a:pPr marL="265113" indent="-265113" algn="just" eaLnBrk="1" hangingPunct="1">
              <a:lnSpc>
                <a:spcPct val="90000"/>
              </a:lnSpc>
            </a:pPr>
            <a:r>
              <a:rPr lang="tr-TR" altLang="tr-TR" b="1" dirty="0" smtClean="0"/>
              <a:t>1. </a:t>
            </a:r>
            <a:r>
              <a:rPr lang="tr-TR" altLang="tr-TR" b="1" dirty="0" smtClean="0">
                <a:solidFill>
                  <a:srgbClr val="FFFF00"/>
                </a:solidFill>
              </a:rPr>
              <a:t>Periyodik Hareketler veya Dalgalar:</a:t>
            </a:r>
            <a:r>
              <a:rPr lang="tr-TR" altLang="tr-TR" b="1" dirty="0" smtClean="0"/>
              <a:t> </a:t>
            </a:r>
            <a:r>
              <a:rPr lang="tr-TR" altLang="tr-TR" b="1" dirty="0" smtClean="0">
                <a:latin typeface="Arial" charset="0"/>
              </a:rPr>
              <a:t>	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 smtClean="0">
                <a:latin typeface="Arial" charset="0"/>
              </a:rPr>
              <a:t>		</a:t>
            </a:r>
            <a:r>
              <a:rPr lang="tr-TR" altLang="tr-TR" dirty="0" smtClean="0"/>
              <a:t>Rüzgarın etkisiyle meydana gelir. Bu nedenle her suyun bölgesel şartlarına göre çeşitli şekil ve büyüklükte olabilir. 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Örneğin etrafı açıklık bir arazideki gölde; </a:t>
            </a:r>
            <a:r>
              <a:rPr lang="tr-TR" altLang="tr-TR" dirty="0" smtClean="0">
                <a:solidFill>
                  <a:srgbClr val="00B0F0"/>
                </a:solidFill>
              </a:rPr>
              <a:t>rüzgarın yönü, süresi, şiddeti ile gölün kıyı şeridinin şekli ve derinliği </a:t>
            </a:r>
            <a:r>
              <a:rPr lang="tr-TR" altLang="tr-TR" dirty="0" smtClean="0"/>
              <a:t>dalgalanmada etkilidir. 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 smtClean="0"/>
              <a:t>		Sığ ve büyük göllerde dalgalar da büyük olur.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6296EB0-C464-4BA6-874C-034DDE28D68D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2 İçerik Yer Tutucusu"/>
          <p:cNvSpPr>
            <a:spLocks noGrp="1"/>
          </p:cNvSpPr>
          <p:nvPr>
            <p:ph idx="4294967295"/>
          </p:nvPr>
        </p:nvSpPr>
        <p:spPr>
          <a:xfrm>
            <a:off x="347663" y="2113128"/>
            <a:ext cx="8458200" cy="4419600"/>
          </a:xfrm>
        </p:spPr>
        <p:txBody>
          <a:bodyPr lIns="182880" tIns="91440"/>
          <a:lstStyle/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/>
              <a:t>	</a:t>
            </a:r>
            <a:endParaRPr lang="tr-TR" altLang="tr-TR" dirty="0" smtClean="0">
              <a:latin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>
                <a:latin typeface="Arial" charset="0"/>
              </a:rPr>
              <a:t>		</a:t>
            </a:r>
            <a:r>
              <a:rPr lang="tr-TR" altLang="tr-TR" dirty="0" smtClean="0"/>
              <a:t>Genel olarak her dalga bir tepe ve bir çukur bölümden oluşur. En çukur bölge ile en yüksek bölge arasındaki dikey araya </a:t>
            </a:r>
            <a:r>
              <a:rPr lang="tr-TR" altLang="tr-TR" b="1" dirty="0" smtClean="0">
                <a:solidFill>
                  <a:srgbClr val="FFFF00"/>
                </a:solidFill>
              </a:rPr>
              <a:t>dalga yüksekliği (H) </a:t>
            </a:r>
            <a:r>
              <a:rPr lang="tr-TR" altLang="tr-TR" dirty="0" smtClean="0"/>
              <a:t>denir.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8A59E3-7709-4378-92D0-6FC684B168B6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tr-TR" dirty="0"/>
              <a:t>Birbirini izleyen iki tepe arasındaki yatay araya </a:t>
            </a:r>
            <a:r>
              <a:rPr lang="tr-TR" altLang="tr-TR" b="1" dirty="0"/>
              <a:t>dalga boyu </a:t>
            </a:r>
            <a:r>
              <a:rPr lang="tr-TR" altLang="tr-TR" dirty="0"/>
              <a:t>(L) adı verilir. </a:t>
            </a:r>
            <a:endParaRPr lang="tr-TR" altLang="tr-TR" dirty="0" smtClean="0"/>
          </a:p>
          <a:p>
            <a:pPr algn="just"/>
            <a:endParaRPr lang="tr-TR" altLang="tr-TR" dirty="0"/>
          </a:p>
          <a:p>
            <a:pPr algn="just"/>
            <a:r>
              <a:rPr lang="tr-TR" altLang="tr-TR" dirty="0" smtClean="0"/>
              <a:t>Dalga </a:t>
            </a:r>
            <a:r>
              <a:rPr lang="tr-TR" altLang="tr-TR" dirty="0"/>
              <a:t>yüksekliğinin dalga boyuna oranı 1/7'den büyük olursa (H/L&gt; 1/7) dalga dengesini kaybederek </a:t>
            </a:r>
            <a:r>
              <a:rPr lang="tr-TR" altLang="tr-TR" dirty="0" smtClean="0"/>
              <a:t>kırılır.</a:t>
            </a:r>
            <a:endParaRPr lang="tr-TR" altLang="tr-TR" dirty="0"/>
          </a:p>
          <a:p>
            <a:pPr algn="just"/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18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2996952"/>
            <a:ext cx="8028084" cy="2952328"/>
          </a:xfrm>
        </p:spPr>
        <p:txBody>
          <a:bodyPr lIns="182880" tIns="91440">
            <a:normAutofit/>
          </a:bodyPr>
          <a:lstStyle/>
          <a:p>
            <a:pPr marL="857250" lvl="1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tr-TR" sz="2600" dirty="0" smtClean="0"/>
              <a:t>Dalga tepelerinde köpüklerin görülmesi dalga yüksekliğinin kritik bir düzeye ulaştığını gösterir. </a:t>
            </a:r>
          </a:p>
          <a:p>
            <a:pPr marL="857250" lvl="1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tr-TR" sz="2600" dirty="0" smtClean="0"/>
              <a:t>Derin sularda dalga hareketleri yavaşlar. Suyun kendisi çok az bir alanda yer değiştirebilir.</a:t>
            </a:r>
          </a:p>
          <a:p>
            <a:pPr marL="857250" lvl="1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tr-TR" sz="2600" dirty="0" smtClean="0"/>
              <a:t> Dalga yatay olarak ilerler.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E8E662D-0712-4370-AA4A-4321FDE409CA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157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97804"/>
            <a:ext cx="7657429" cy="176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2 İçerik Yer Tutucusu"/>
          <p:cNvSpPr>
            <a:spLocks noGrp="1"/>
          </p:cNvSpPr>
          <p:nvPr>
            <p:ph idx="4294967295"/>
          </p:nvPr>
        </p:nvSpPr>
        <p:spPr>
          <a:xfrm>
            <a:off x="160305" y="332656"/>
            <a:ext cx="8382000" cy="6048672"/>
          </a:xfrm>
        </p:spPr>
        <p:txBody>
          <a:bodyPr lIns="182880" tIns="91440"/>
          <a:lstStyle/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/>
              <a:t>		Suyun rengi denince içindeki </a:t>
            </a:r>
            <a:r>
              <a:rPr lang="tr-TR" altLang="tr-TR" dirty="0" err="1" smtClean="0"/>
              <a:t>kolloit</a:t>
            </a:r>
            <a:r>
              <a:rPr lang="tr-TR" altLang="tr-TR" dirty="0" smtClean="0"/>
              <a:t> maddelerle beraber suyun görünüşü anlaşılır.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</a:t>
            </a:r>
            <a:r>
              <a:rPr lang="tr-TR" alt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 canlı ve cansız askıntı maddeler 	 	* havanın bulutlu veya güneşli oluşu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tr-TR" alt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* sığ sularda dip rengi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/>
              <a:t>  suyun rengi ve bulanıklığını etkileyen faktörlerdir.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2800" dirty="0" smtClean="0"/>
              <a:t>		</a:t>
            </a:r>
            <a:r>
              <a:rPr lang="tr-TR" altLang="tr-TR" dirty="0" smtClean="0"/>
              <a:t>Doğal sularda suyun rengine etki eden maddelerden birisi demirdir. </a:t>
            </a:r>
            <a:r>
              <a:rPr lang="tr-TR" altLang="tr-TR" dirty="0" smtClean="0">
                <a:solidFill>
                  <a:srgbClr val="FFFF00"/>
                </a:solidFill>
              </a:rPr>
              <a:t>Demirli sular demir miktarına göre sarı görünür.</a:t>
            </a:r>
          </a:p>
          <a:p>
            <a:pPr marL="265113" indent="-265113" algn="just" eaLnBrk="1" hangingPunct="1"/>
            <a:endParaRPr lang="tr-TR" altLang="tr-TR" sz="24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48BACF0-7452-4CCB-A951-E897F7BE1017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2 İçerik Yer Tutucusu"/>
          <p:cNvSpPr>
            <a:spLocks noGrp="1"/>
          </p:cNvSpPr>
          <p:nvPr>
            <p:ph idx="4294967295"/>
          </p:nvPr>
        </p:nvSpPr>
        <p:spPr>
          <a:xfrm>
            <a:off x="381000" y="1196752"/>
            <a:ext cx="8153400" cy="4365848"/>
          </a:xfrm>
        </p:spPr>
        <p:txBody>
          <a:bodyPr lIns="182880" tIns="91440"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	Bu özellikteki sulara bir şamandıra konursa şamandıranın yer değiştirmediği, sadece aşağı yukarı hareket ettiği izlenir.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endParaRPr lang="tr-TR" altLang="tr-TR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Dalgalar su yüzeyine veya dalga şekline göre; </a:t>
            </a:r>
            <a:r>
              <a:rPr lang="tr-TR" altLang="tr-TR" b="1" dirty="0" smtClean="0">
                <a:solidFill>
                  <a:srgbClr val="FFFF00"/>
                </a:solidFill>
              </a:rPr>
              <a:t>ilerleyen </a:t>
            </a:r>
            <a:r>
              <a:rPr lang="tr-TR" altLang="tr-TR" dirty="0" smtClean="0">
                <a:solidFill>
                  <a:srgbClr val="FFFF00"/>
                </a:solidFill>
              </a:rPr>
              <a:t>ve </a:t>
            </a:r>
            <a:r>
              <a:rPr lang="tr-TR" altLang="tr-TR" b="1" dirty="0" smtClean="0">
                <a:solidFill>
                  <a:srgbClr val="FFFF00"/>
                </a:solidFill>
              </a:rPr>
              <a:t>durağan </a:t>
            </a:r>
            <a:r>
              <a:rPr lang="tr-TR" altLang="tr-TR" dirty="0" smtClean="0">
                <a:solidFill>
                  <a:srgbClr val="FFFF00"/>
                </a:solidFill>
              </a:rPr>
              <a:t>(duran) dalgalar</a:t>
            </a:r>
            <a:r>
              <a:rPr lang="tr-TR" altLang="tr-TR" dirty="0" smtClean="0"/>
              <a:t> olmak üzere ikiye ayrılırlar.</a:t>
            </a:r>
          </a:p>
          <a:p>
            <a:pPr marL="265113" indent="-265113" algn="just" eaLnBrk="1" hangingPunct="1"/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8FC7F65-16EB-40A5-8AE3-AC2C47F986CC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6645-B4E9-4741-818A-52B9B47FCBCA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21</a:t>
            </a:fld>
            <a:endParaRPr lang="tr-TR">
              <a:solidFill>
                <a:srgbClr val="808080"/>
              </a:solidFill>
            </a:endParaRPr>
          </a:p>
        </p:txBody>
      </p:sp>
      <p:pic>
        <p:nvPicPr>
          <p:cNvPr id="117763" name="Picture 2" descr="http://www.sweetwaterfishing.com.au/images/Johnny/GlassCalm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http://media.mwcradio.com/mimesis/2010-09/30/lake%20michigan_jpg_475x31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2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2 İçerik Yer Tutucusu"/>
          <p:cNvSpPr>
            <a:spLocks noGrp="1"/>
          </p:cNvSpPr>
          <p:nvPr>
            <p:ph idx="4294967295"/>
          </p:nvPr>
        </p:nvSpPr>
        <p:spPr>
          <a:xfrm>
            <a:off x="395536" y="1724471"/>
            <a:ext cx="8293063" cy="4752529"/>
          </a:xfrm>
        </p:spPr>
        <p:txBody>
          <a:bodyPr lIns="182880" tIns="91440"/>
          <a:lstStyle/>
          <a:p>
            <a:pPr marL="265113" indent="-265113" algn="just" eaLnBrk="1" hangingPunct="1"/>
            <a:r>
              <a:rPr lang="tr-TR" altLang="tr-TR" sz="3000" b="1" dirty="0" smtClean="0"/>
              <a:t>a. </a:t>
            </a:r>
            <a:r>
              <a:rPr lang="tr-TR" altLang="tr-TR" sz="3000" b="1" dirty="0" smtClean="0">
                <a:solidFill>
                  <a:srgbClr val="FFFF00"/>
                </a:solidFill>
              </a:rPr>
              <a:t>İlerleyen Dalga:</a:t>
            </a:r>
            <a:r>
              <a:rPr lang="tr-TR" altLang="tr-TR" sz="3000" b="1" dirty="0" smtClean="0"/>
              <a:t> </a:t>
            </a:r>
          </a:p>
          <a:p>
            <a:pPr marL="265113" indent="-265113" algn="just" eaLnBrk="1" hangingPunct="1"/>
            <a:endParaRPr lang="tr-TR" altLang="tr-TR" sz="3000" b="1" dirty="0" smtClean="0">
              <a:latin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3000" dirty="0" smtClean="0">
                <a:latin typeface="Arial" charset="0"/>
              </a:rPr>
              <a:t>		</a:t>
            </a:r>
            <a:r>
              <a:rPr lang="tr-TR" altLang="tr-TR" sz="3000" dirty="0" smtClean="0"/>
              <a:t>Bu tip dalga limnolojide önemli değildir. Daha çok yüzeyde görülür (Yüzey dalgası). Su kütlesi yer değiştirmez. Sadece dalga belli bir yönde ilerler.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3000" dirty="0" smtClean="0"/>
              <a:t>		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322F8A-E41F-4DF3-9D86-C1573E287A58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/>
              <a:t>		Her </a:t>
            </a:r>
            <a:r>
              <a:rPr lang="tr-TR" altLang="tr-TR" dirty="0"/>
              <a:t>su molekülü </a:t>
            </a:r>
            <a:r>
              <a:rPr lang="tr-TR" altLang="tr-TR" dirty="0" err="1"/>
              <a:t>vertikal</a:t>
            </a:r>
            <a:r>
              <a:rPr lang="tr-TR" altLang="tr-TR" dirty="0"/>
              <a:t> ve dairesel bir yol çizerek teorik olarak başladığı pozisyona döner. 	Sonuç olarak molekül </a:t>
            </a:r>
            <a:r>
              <a:rPr lang="tr-TR" altLang="tr-TR" dirty="0" err="1"/>
              <a:t>vertikal</a:t>
            </a:r>
            <a:r>
              <a:rPr lang="tr-TR" altLang="tr-TR" dirty="0"/>
              <a:t> olarak alçalıp yükselir, fakat yatay olarak ilerlemez.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/>
              <a:t>		Böyle dalgaya </a:t>
            </a:r>
            <a:r>
              <a:rPr lang="tr-TR" altLang="tr-TR" b="1" dirty="0">
                <a:solidFill>
                  <a:srgbClr val="FFFF00"/>
                </a:solidFill>
              </a:rPr>
              <a:t>salınan </a:t>
            </a:r>
            <a:r>
              <a:rPr lang="tr-TR" altLang="tr-TR" dirty="0">
                <a:solidFill>
                  <a:srgbClr val="FFFF00"/>
                </a:solidFill>
              </a:rPr>
              <a:t>= </a:t>
            </a:r>
            <a:r>
              <a:rPr lang="tr-TR" altLang="tr-TR" b="1" dirty="0">
                <a:solidFill>
                  <a:srgbClr val="FFFF00"/>
                </a:solidFill>
              </a:rPr>
              <a:t>titreşen </a:t>
            </a:r>
            <a:r>
              <a:rPr lang="tr-TR" altLang="tr-TR" dirty="0">
                <a:solidFill>
                  <a:srgbClr val="FFFF00"/>
                </a:solidFill>
              </a:rPr>
              <a:t>(</a:t>
            </a:r>
            <a:r>
              <a:rPr lang="tr-TR" altLang="tr-TR" dirty="0" err="1">
                <a:solidFill>
                  <a:srgbClr val="FFFF00"/>
                </a:solidFill>
              </a:rPr>
              <a:t>oscillation</a:t>
            </a:r>
            <a:r>
              <a:rPr lang="tr-TR" altLang="tr-TR" dirty="0">
                <a:solidFill>
                  <a:srgbClr val="FFFF00"/>
                </a:solidFill>
              </a:rPr>
              <a:t>)</a:t>
            </a:r>
            <a:r>
              <a:rPr lang="tr-TR" altLang="tr-TR" dirty="0"/>
              <a:t> dalga denir.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23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9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225167" y="476672"/>
            <a:ext cx="8610600" cy="5904656"/>
          </a:xfrm>
        </p:spPr>
        <p:txBody>
          <a:bodyPr lIns="182880" tIns="91440"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tr-TR" sz="2800" b="1" dirty="0">
                <a:solidFill>
                  <a:srgbClr val="FFFF00"/>
                </a:solidFill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</a:rPr>
              <a:t>b. Durağan Dalga:</a:t>
            </a:r>
            <a:r>
              <a:rPr lang="tr-TR" sz="2800" b="1" dirty="0" smtClean="0"/>
              <a:t> </a:t>
            </a:r>
          </a:p>
          <a:p>
            <a:pPr marL="265113" indent="-265113" eaLnBrk="1" hangingPunct="1">
              <a:lnSpc>
                <a:spcPct val="80000"/>
              </a:lnSpc>
              <a:defRPr/>
            </a:pPr>
            <a:endParaRPr lang="tr-TR" sz="2800" b="1" dirty="0" smtClean="0"/>
          </a:p>
          <a:p>
            <a:pPr marL="265113" indent="-265113" algn="just" eaLnBrk="1" hangingPunct="1">
              <a:lnSpc>
                <a:spcPct val="160000"/>
              </a:lnSpc>
              <a:buFont typeface="Wingdings 2" pitchFamily="18" charset="2"/>
              <a:buNone/>
              <a:defRPr/>
            </a:pPr>
            <a:r>
              <a:rPr lang="tr-TR" sz="2800" dirty="0" smtClean="0"/>
              <a:t>		</a:t>
            </a:r>
            <a:r>
              <a:rPr lang="tr-TR" sz="2800" dirty="0" smtClean="0">
                <a:cs typeface="Arial" pitchFamily="34" charset="0"/>
              </a:rPr>
              <a:t>Su yüzeyinin periyodik olarak alçalıp yükselmesidir. Burada su molekülleri aynı fazla çeşitli hareketler yaparlar. Bu suretle çok fazla su kütlesinin yer değiştirmesine neden olurlar. Ancak ilerleme olmaz..</a:t>
            </a:r>
          </a:p>
          <a:p>
            <a:pPr marL="265113" indent="-265113" algn="just" eaLnBrk="1" hangingPunct="1">
              <a:lnSpc>
                <a:spcPct val="80000"/>
              </a:lnSpc>
              <a:defRPr/>
            </a:pPr>
            <a:endParaRPr lang="tr-TR" sz="24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513AE04-2478-49CC-AF56-91D203768E4C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>
                <a:cs typeface="Arial" pitchFamily="34" charset="0"/>
              </a:rPr>
              <a:t> Durağan </a:t>
            </a:r>
            <a:r>
              <a:rPr lang="tr-TR" dirty="0">
                <a:cs typeface="Arial" pitchFamily="34" charset="0"/>
              </a:rPr>
              <a:t>dalga limnolojide önemlidir</a:t>
            </a:r>
            <a:r>
              <a:rPr lang="tr-TR" dirty="0" smtClean="0">
                <a:cs typeface="Arial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dirty="0"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>
                <a:cs typeface="Arial" pitchFamily="34" charset="0"/>
              </a:rPr>
              <a:t> </a:t>
            </a:r>
            <a:r>
              <a:rPr lang="tr-TR" dirty="0">
                <a:cs typeface="Arial" pitchFamily="34" charset="0"/>
              </a:rPr>
              <a:t>Durağan dalga su üzerindeki atmosfer basıncının ani değişmesinden veya şiddetli fırtına sonucu oluşan dalgaların fırtına sonrası yavaşlamasından oluşur. Bu dalgaların boyları oldukça uzun fakat yükseklikleri </a:t>
            </a:r>
            <a:r>
              <a:rPr lang="tr-TR" dirty="0" smtClean="0">
                <a:cs typeface="Arial" pitchFamily="34" charset="0"/>
              </a:rPr>
              <a:t>azdır.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25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6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BB4B34E-F6EB-4B3D-A38E-886FDB3E4BE6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5" y="1234763"/>
            <a:ext cx="8288977" cy="42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2 İçerik Yer Tutucusu"/>
          <p:cNvSpPr>
            <a:spLocks noGrp="1"/>
          </p:cNvSpPr>
          <p:nvPr>
            <p:ph idx="4294967295"/>
          </p:nvPr>
        </p:nvSpPr>
        <p:spPr>
          <a:xfrm>
            <a:off x="576263" y="1844824"/>
            <a:ext cx="8001000" cy="3240360"/>
          </a:xfrm>
        </p:spPr>
        <p:txBody>
          <a:bodyPr lIns="182880" tIns="91440"/>
          <a:lstStyle/>
          <a:p>
            <a:pPr marL="0" indent="0" algn="just" eaLnBrk="1" hangingPunct="1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2. Periyodik olmayan hareketler</a:t>
            </a:r>
          </a:p>
          <a:p>
            <a:pPr marL="265113" indent="-265113" algn="just" eaLnBrk="1" hangingPunct="1"/>
            <a:endParaRPr lang="tr-TR" altLang="tr-TR" b="1" dirty="0" smtClean="0">
              <a:solidFill>
                <a:srgbClr val="FFFF00"/>
              </a:solidFill>
            </a:endParaRPr>
          </a:p>
          <a:p>
            <a:pPr marL="0" indent="0" algn="just" eaLnBrk="1" hangingPunct="1">
              <a:buNone/>
            </a:pPr>
            <a:r>
              <a:rPr lang="tr-TR" altLang="tr-TR" b="1" dirty="0" smtClean="0"/>
              <a:t> </a:t>
            </a:r>
            <a:r>
              <a:rPr lang="tr-TR" altLang="tr-TR" b="1" dirty="0" smtClean="0">
                <a:solidFill>
                  <a:srgbClr val="FFFF00"/>
                </a:solidFill>
              </a:rPr>
              <a:t>(Akıntılar): </a:t>
            </a:r>
            <a:r>
              <a:rPr lang="tr-TR" altLang="tr-TR" dirty="0" smtClean="0"/>
              <a:t>Göllerde başlıca üç türlü akıntı vardır; </a:t>
            </a:r>
            <a:r>
              <a:rPr lang="tr-TR" altLang="tr-TR" dirty="0" err="1" smtClean="0"/>
              <a:t>vertikal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horizontal</a:t>
            </a:r>
            <a:r>
              <a:rPr lang="tr-TR" altLang="tr-TR" dirty="0" smtClean="0"/>
              <a:t> ve dönerek giden akıntılar (geri dönen akıntı).</a:t>
            </a:r>
          </a:p>
          <a:p>
            <a:pPr marL="265113" indent="-265113" eaLnBrk="1" hangingPunct="1"/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9097A18-9B8E-4FDC-B4E1-69D9F9DFEEA6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2 İçerik Yer Tutucusu"/>
          <p:cNvSpPr>
            <a:spLocks noGrp="1"/>
          </p:cNvSpPr>
          <p:nvPr>
            <p:ph idx="4294967295"/>
          </p:nvPr>
        </p:nvSpPr>
        <p:spPr>
          <a:xfrm>
            <a:off x="208517" y="1124744"/>
            <a:ext cx="8610600" cy="4896544"/>
          </a:xfrm>
        </p:spPr>
        <p:txBody>
          <a:bodyPr lIns="182880" tIns="91440"/>
          <a:lstStyle/>
          <a:p>
            <a:pPr marL="265113" indent="-265113" eaLnBrk="1" hangingPunct="1"/>
            <a:r>
              <a:rPr lang="tr-TR" altLang="tr-TR" b="1" dirty="0" smtClean="0">
                <a:solidFill>
                  <a:srgbClr val="FFFF00"/>
                </a:solidFill>
              </a:rPr>
              <a:t>a. </a:t>
            </a:r>
            <a:r>
              <a:rPr lang="tr-TR" altLang="tr-TR" b="1" dirty="0" err="1" smtClean="0">
                <a:solidFill>
                  <a:srgbClr val="FFFF00"/>
                </a:solidFill>
              </a:rPr>
              <a:t>Vertikal</a:t>
            </a:r>
            <a:r>
              <a:rPr lang="tr-TR" altLang="tr-TR" b="1" dirty="0" smtClean="0">
                <a:solidFill>
                  <a:srgbClr val="FFFF00"/>
                </a:solidFill>
              </a:rPr>
              <a:t> (Dikey) Akıntı:</a:t>
            </a:r>
            <a:r>
              <a:rPr lang="tr-TR" altLang="tr-TR" b="1" dirty="0" smtClean="0"/>
              <a:t> </a:t>
            </a:r>
          </a:p>
          <a:p>
            <a:pPr marL="265113" indent="-265113" eaLnBrk="1" hangingPunct="1"/>
            <a:endParaRPr lang="tr-TR" altLang="tr-TR" b="1" dirty="0" smtClean="0">
              <a:latin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>
                <a:latin typeface="Arial" charset="0"/>
              </a:rPr>
              <a:t>		</a:t>
            </a:r>
            <a:r>
              <a:rPr lang="tr-TR" altLang="tr-TR" dirty="0" smtClean="0"/>
              <a:t>Göllerde az rastlanır, ancak büyük göllerde görülür.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Rüzgarın yönüne, kıyı şekline ve havzasına göre değişir.</a:t>
            </a:r>
            <a:r>
              <a:rPr lang="tr-TR" altLang="tr-TR" dirty="0" smtClean="0">
                <a:latin typeface="Arial" charset="0"/>
              </a:rPr>
              <a:t>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>
                <a:latin typeface="Arial" charset="0"/>
              </a:rPr>
              <a:t>	</a:t>
            </a:r>
            <a:r>
              <a:rPr lang="tr-TR" altLang="tr-TR" dirty="0" smtClean="0">
                <a:latin typeface="Arial" charset="0"/>
              </a:rPr>
              <a:t>	</a:t>
            </a:r>
            <a:r>
              <a:rPr lang="tr-TR" altLang="tr-TR" dirty="0" err="1" smtClean="0"/>
              <a:t>Tabakalaşan</a:t>
            </a:r>
            <a:r>
              <a:rPr lang="tr-TR" altLang="tr-TR" dirty="0" smtClean="0"/>
              <a:t> göllerde </a:t>
            </a:r>
            <a:r>
              <a:rPr lang="tr-TR" altLang="tr-TR" dirty="0" err="1" smtClean="0"/>
              <a:t>epilimniyonda</a:t>
            </a:r>
            <a:r>
              <a:rPr lang="tr-TR" altLang="tr-TR" dirty="0" smtClean="0"/>
              <a:t> meydana gelir, </a:t>
            </a:r>
            <a:r>
              <a:rPr lang="tr-TR" altLang="tr-TR" dirty="0" err="1" smtClean="0"/>
              <a:t>hipolimniyonda</a:t>
            </a:r>
            <a:r>
              <a:rPr lang="tr-TR" altLang="tr-TR" dirty="0" smtClean="0"/>
              <a:t> görülmez.</a:t>
            </a:r>
          </a:p>
          <a:p>
            <a:pPr marL="265113" indent="-265113" algn="just" eaLnBrk="1" hangingPunct="1"/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FAB8175-F256-4BC3-A7AC-E0FA455EC5A8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2 İçerik Yer Tutucusu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382000" cy="4752528"/>
          </a:xfrm>
        </p:spPr>
        <p:txBody>
          <a:bodyPr lIns="182880" tIns="91440"/>
          <a:lstStyle/>
          <a:p>
            <a:pPr marL="0" indent="0" eaLnBrk="1" hangingPunct="1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	b. </a:t>
            </a:r>
            <a:r>
              <a:rPr lang="tr-TR" altLang="tr-TR" b="1" dirty="0" err="1" smtClean="0">
                <a:solidFill>
                  <a:srgbClr val="FFFF00"/>
                </a:solidFill>
              </a:rPr>
              <a:t>Horizontal</a:t>
            </a:r>
            <a:r>
              <a:rPr lang="tr-TR" altLang="tr-TR" b="1" dirty="0" smtClean="0">
                <a:solidFill>
                  <a:srgbClr val="FFFF00"/>
                </a:solidFill>
              </a:rPr>
              <a:t> (Yatay) Akıntı: </a:t>
            </a:r>
            <a:endParaRPr lang="tr-TR" altLang="tr-TR" b="1" dirty="0" smtClean="0">
              <a:solidFill>
                <a:srgbClr val="FFFF00"/>
              </a:solidFill>
              <a:latin typeface="Arial" charset="0"/>
            </a:endParaRPr>
          </a:p>
          <a:p>
            <a:pPr marL="265113" indent="-265113" eaLnBrk="1" hangingPunct="1">
              <a:buFont typeface="Wingdings 2" pitchFamily="18" charset="2"/>
              <a:buNone/>
            </a:pPr>
            <a:endParaRPr lang="tr-TR" altLang="tr-TR" dirty="0" smtClean="0">
              <a:solidFill>
                <a:srgbClr val="FFFF00"/>
              </a:solidFill>
              <a:latin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>
                <a:latin typeface="Arial" charset="0"/>
              </a:rPr>
              <a:t>		</a:t>
            </a:r>
            <a:r>
              <a:rPr lang="tr-TR" altLang="tr-TR" dirty="0" smtClean="0"/>
              <a:t>Daha yaygındır. Rüzgarlar tarafından oluşturulur.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Rüzgarın yönünde kıyı şekline ve havzasına göre değişir.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</a:t>
            </a:r>
            <a:r>
              <a:rPr lang="tr-TR" altLang="tr-TR" dirty="0" err="1" smtClean="0"/>
              <a:t>Tabakalaşan</a:t>
            </a:r>
            <a:r>
              <a:rPr lang="tr-TR" altLang="tr-TR" dirty="0" smtClean="0"/>
              <a:t> göllerde </a:t>
            </a:r>
            <a:r>
              <a:rPr lang="tr-TR" altLang="tr-TR" dirty="0" err="1" smtClean="0"/>
              <a:t>epilimniyonda</a:t>
            </a:r>
            <a:r>
              <a:rPr lang="tr-TR" altLang="tr-TR" dirty="0" smtClean="0"/>
              <a:t> meydana gelir, </a:t>
            </a:r>
            <a:r>
              <a:rPr lang="tr-TR" altLang="tr-TR" dirty="0" err="1" smtClean="0"/>
              <a:t>hipolimniyonda</a:t>
            </a:r>
            <a:r>
              <a:rPr lang="tr-TR" altLang="tr-TR" dirty="0" smtClean="0"/>
              <a:t> görülmez.</a:t>
            </a:r>
          </a:p>
          <a:p>
            <a:pPr marL="265113" indent="-265113" eaLnBrk="1" hangingPunct="1"/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D6D95F9-80A2-4E36-85ED-3A67135810D9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2 İçerik Yer Tutucusu"/>
          <p:cNvSpPr>
            <a:spLocks noGrp="1"/>
          </p:cNvSpPr>
          <p:nvPr>
            <p:ph idx="4294967295"/>
          </p:nvPr>
        </p:nvSpPr>
        <p:spPr>
          <a:xfrm>
            <a:off x="251520" y="692696"/>
            <a:ext cx="4930080" cy="6089104"/>
          </a:xfrm>
        </p:spPr>
        <p:txBody>
          <a:bodyPr lIns="182880" tIns="91440"/>
          <a:lstStyle/>
          <a:p>
            <a:pPr marL="0" indent="0" algn="just" eaLnBrk="1" hangingPunct="1">
              <a:buNone/>
            </a:pPr>
            <a:r>
              <a:rPr lang="tr-TR" altLang="tr-TR" sz="2400" dirty="0" smtClean="0">
                <a:latin typeface="Arial" charset="0"/>
                <a:cs typeface="Arial" charset="0"/>
              </a:rPr>
              <a:t>* Bundan başka </a:t>
            </a:r>
            <a:r>
              <a:rPr lang="tr-TR" altLang="tr-TR" sz="2400" dirty="0" err="1" smtClean="0">
                <a:latin typeface="Arial" charset="0"/>
                <a:cs typeface="Arial" charset="0"/>
              </a:rPr>
              <a:t>humik</a:t>
            </a:r>
            <a:r>
              <a:rPr lang="tr-TR" altLang="tr-TR" sz="2400" dirty="0" smtClean="0">
                <a:latin typeface="Arial" charset="0"/>
                <a:cs typeface="Arial" charset="0"/>
              </a:rPr>
              <a:t> maddeler suyu mavi-yeşil, sarı veya esmer gösterir.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2400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tr-TR" altLang="tr-TR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* Kalsiyum karbonatlı (CaC0</a:t>
            </a:r>
            <a:r>
              <a:rPr lang="tr-TR" altLang="tr-TR" sz="24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  <a:r>
              <a:rPr lang="tr-TR" altLang="tr-TR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 sular yeşildir.</a:t>
            </a:r>
            <a:r>
              <a:rPr lang="tr-TR" altLang="tr-TR" sz="2400" dirty="0" smtClean="0">
                <a:latin typeface="Arial" charset="0"/>
                <a:cs typeface="Arial" charset="0"/>
              </a:rPr>
              <a:t>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endParaRPr lang="tr-TR" altLang="tr-TR" sz="2400" dirty="0">
              <a:latin typeface="Arial" charset="0"/>
              <a:cs typeface="Arial" charset="0"/>
            </a:endParaRP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2400" dirty="0" smtClean="0">
                <a:latin typeface="Arial" charset="0"/>
                <a:cs typeface="Arial" charset="0"/>
              </a:rPr>
              <a:t>	* Karbon ve </a:t>
            </a:r>
            <a:r>
              <a:rPr lang="tr-TR" altLang="tr-TR" sz="2400" dirty="0" err="1" smtClean="0">
                <a:latin typeface="Arial" charset="0"/>
                <a:cs typeface="Arial" charset="0"/>
              </a:rPr>
              <a:t>manganezli</a:t>
            </a:r>
            <a:r>
              <a:rPr lang="tr-TR" altLang="tr-TR" sz="2400" dirty="0" smtClean="0">
                <a:latin typeface="Arial" charset="0"/>
                <a:cs typeface="Arial" charset="0"/>
              </a:rPr>
              <a:t> suların da suyun rengi üzerinde etkisi vardır. 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sz="2400" dirty="0">
                <a:latin typeface="Arial" charset="0"/>
                <a:cs typeface="Arial" charset="0"/>
              </a:rPr>
              <a:t>	</a:t>
            </a:r>
            <a:r>
              <a:rPr lang="tr-TR" altLang="tr-TR" sz="2400" dirty="0" smtClean="0">
                <a:latin typeface="Arial" charset="0"/>
                <a:cs typeface="Arial" charset="0"/>
              </a:rPr>
              <a:t>* Saf su oldukça berraktır. Berrak suda ışık çok az bir kayıpla su altında oldukça derinlere kadar girebilir.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endParaRPr lang="tr-TR" altLang="tr-TR" sz="3600" b="1" dirty="0" smtClean="0"/>
          </a:p>
          <a:p>
            <a:pPr marL="265113" indent="-265113" algn="ctr" eaLnBrk="1" hangingPunct="1">
              <a:buFont typeface="Wingdings 2" pitchFamily="18" charset="2"/>
              <a:buNone/>
            </a:pPr>
            <a:endParaRPr lang="tr-TR" altLang="tr-TR" sz="3600" b="1" dirty="0" smtClean="0"/>
          </a:p>
          <a:p>
            <a:pPr marL="265113" indent="-265113" algn="ctr" eaLnBrk="1" hangingPunct="1">
              <a:buFont typeface="Wingdings 2" pitchFamily="18" charset="2"/>
              <a:buNone/>
            </a:pPr>
            <a:r>
              <a:rPr lang="tr-TR" altLang="tr-TR" sz="3600" dirty="0" smtClean="0"/>
              <a:t/>
            </a:r>
            <a:br>
              <a:rPr lang="tr-TR" altLang="tr-TR" sz="3600" dirty="0" smtClean="0"/>
            </a:br>
            <a:endParaRPr lang="tr-TR" altLang="tr-TR" sz="36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FD81EBA-22A4-4DCE-B0F3-644E4031B6AD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2406" name="Picture 7" descr="http://www.rmbel.info/Images/sec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311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03219-4BDB-4385-9C5B-CB0056B577FD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30</a:t>
            </a:fld>
            <a:endParaRPr lang="tr-TR">
              <a:solidFill>
                <a:srgbClr val="808080"/>
              </a:solidFill>
            </a:endParaRPr>
          </a:p>
        </p:txBody>
      </p:sp>
      <p:pic>
        <p:nvPicPr>
          <p:cNvPr id="124931" name="Picture 2" descr="http://www.popsci.com/files/imagecache/article_image_large/articles/great-lak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20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2 İçerik Yer Tutucusu"/>
          <p:cNvSpPr>
            <a:spLocks noGrp="1"/>
          </p:cNvSpPr>
          <p:nvPr>
            <p:ph idx="4294967295"/>
          </p:nvPr>
        </p:nvSpPr>
        <p:spPr>
          <a:xfrm>
            <a:off x="119062" y="764704"/>
            <a:ext cx="8557393" cy="5904656"/>
          </a:xfrm>
        </p:spPr>
        <p:txBody>
          <a:bodyPr lIns="182880" tIns="9144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tr-TR" sz="3000" b="1" dirty="0" smtClean="0">
                <a:solidFill>
                  <a:srgbClr val="FFFF00"/>
                </a:solidFill>
              </a:rPr>
              <a:t>c. </a:t>
            </a:r>
            <a:r>
              <a:rPr lang="tr-TR" altLang="tr-TR" sz="3000" b="1" dirty="0" err="1" smtClean="0">
                <a:solidFill>
                  <a:srgbClr val="FFFF00"/>
                </a:solidFill>
              </a:rPr>
              <a:t>Horizontal</a:t>
            </a:r>
            <a:r>
              <a:rPr lang="tr-TR" altLang="tr-TR" sz="3000" b="1" dirty="0" smtClean="0">
                <a:solidFill>
                  <a:srgbClr val="FFFF00"/>
                </a:solidFill>
              </a:rPr>
              <a:t> (yatay) Geri Dönen Akıntılar</a:t>
            </a:r>
            <a:r>
              <a:rPr lang="tr-TR" altLang="tr-TR" sz="3000" b="1" dirty="0" smtClean="0"/>
              <a:t>: </a:t>
            </a:r>
            <a:endParaRPr lang="tr-TR" altLang="tr-TR" sz="3000" b="1" dirty="0" smtClean="0">
              <a:latin typeface="Arial" charset="0"/>
            </a:endParaRP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sz="3000" dirty="0" smtClean="0">
                <a:latin typeface="Arial" charset="0"/>
              </a:rPr>
              <a:t>	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3000" dirty="0" smtClean="0"/>
              <a:t> Bu akıntılar rüzgarın hız ve süresine bağlı olarak, özellikle termal </a:t>
            </a:r>
            <a:r>
              <a:rPr lang="tr-TR" altLang="tr-TR" sz="3000" dirty="0" err="1" smtClean="0"/>
              <a:t>tabakalaşan</a:t>
            </a:r>
            <a:r>
              <a:rPr lang="tr-TR" altLang="tr-TR" sz="3000" dirty="0" smtClean="0"/>
              <a:t> göllerde oluşur.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tr-TR" altLang="tr-TR" sz="3000" dirty="0" smtClean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3000" dirty="0" smtClean="0"/>
              <a:t> Sahile doğru sabit ve kuvvetli esen rüzgarlar, birkaç saat devam ederse, yüzey suyunu sahile sürükler.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5B1475-3EE1-490F-A70C-EAE44FAD59A2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altLang="tr-TR" dirty="0" smtClean="0"/>
              <a:t> Burada </a:t>
            </a:r>
            <a:r>
              <a:rPr lang="tr-TR" altLang="tr-TR" dirty="0"/>
              <a:t>artan su gölün belirli derinliklerine doğru iner, ancak </a:t>
            </a:r>
            <a:r>
              <a:rPr lang="tr-TR" altLang="tr-TR" dirty="0" err="1"/>
              <a:t>termoklinin</a:t>
            </a:r>
            <a:r>
              <a:rPr lang="tr-TR" altLang="tr-TR" dirty="0"/>
              <a:t> daha soğuk ve daha yoğun tabakası ile karşılaşınca </a:t>
            </a:r>
            <a:r>
              <a:rPr lang="tr-TR" altLang="tr-TR" dirty="0" err="1"/>
              <a:t>termoklin</a:t>
            </a:r>
            <a:r>
              <a:rPr lang="tr-TR" altLang="tr-TR" dirty="0"/>
              <a:t> üzerinde gölün aksi yönüne geri döner.</a:t>
            </a:r>
          </a:p>
          <a:p>
            <a:pPr algn="just"/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32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28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81000" y="3717032"/>
            <a:ext cx="8305800" cy="2664296"/>
          </a:xfrm>
        </p:spPr>
        <p:txBody>
          <a:bodyPr lIns="182880" tIns="91440">
            <a:normAutofit fontScale="47500" lnSpcReduction="20000"/>
          </a:bodyPr>
          <a:lstStyle/>
          <a:p>
            <a:pPr marL="265113" indent="-265113" algn="just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latin typeface="Arial" charset="0"/>
              </a:rPr>
              <a:t>	</a:t>
            </a:r>
            <a:r>
              <a:rPr lang="tr-TR" sz="4400" dirty="0" smtClean="0"/>
              <a:t>Bu tip bir sirkülasyonda </a:t>
            </a:r>
            <a:r>
              <a:rPr lang="tr-TR" sz="4400" dirty="0" err="1" smtClean="0"/>
              <a:t>epilimniyonun</a:t>
            </a:r>
            <a:r>
              <a:rPr lang="tr-TR" sz="4400" dirty="0" smtClean="0"/>
              <a:t> üst tabakasında akıntı sahile doğru iken, alt tabakasında aksi sahile doğru olur.</a:t>
            </a:r>
          </a:p>
          <a:p>
            <a:pPr marL="265113" indent="-265113" algn="just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tr-TR" sz="4400" dirty="0" smtClean="0"/>
              <a:t>		Bundan başka büyük göllerde etkili olan </a:t>
            </a:r>
            <a:r>
              <a:rPr lang="tr-TR" sz="4400" dirty="0" err="1" smtClean="0"/>
              <a:t>med</a:t>
            </a:r>
            <a:r>
              <a:rPr lang="tr-TR" sz="4400" dirty="0" smtClean="0"/>
              <a:t>-cezir akıntıları vardır.</a:t>
            </a:r>
          </a:p>
          <a:p>
            <a:pPr marL="265113" indent="-265113" algn="just" eaLnBrk="1" hangingPunct="1">
              <a:lnSpc>
                <a:spcPct val="80000"/>
              </a:lnSpc>
              <a:defRPr/>
            </a:pPr>
            <a:endParaRPr 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4D56C7C-D06A-4EE4-B7A5-D2BE83577712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26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4" y="404664"/>
            <a:ext cx="8577857" cy="32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2 İçerik Yer Tutucusu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686800" cy="5105400"/>
          </a:xfrm>
        </p:spPr>
        <p:txBody>
          <a:bodyPr lIns="182880" tIns="91440"/>
          <a:lstStyle/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sz="3000" dirty="0" smtClean="0"/>
              <a:t>		</a:t>
            </a:r>
            <a:endParaRPr lang="tr-TR" altLang="tr-TR" sz="3000" dirty="0" smtClean="0">
              <a:latin typeface="Arial" charset="0"/>
            </a:endParaRP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sz="3000" dirty="0" smtClean="0">
                <a:latin typeface="Arial" charset="0"/>
              </a:rPr>
              <a:t>		</a:t>
            </a:r>
            <a:r>
              <a:rPr lang="tr-TR" altLang="tr-TR" sz="3000" dirty="0" smtClean="0"/>
              <a:t>Su hareketleri sucul canlıların,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altLang="tr-TR" sz="3000" dirty="0" smtClean="0"/>
          </a:p>
          <a:p>
            <a:pPr marL="265113" indent="-265113" algn="just" eaLnBrk="1" hangingPunct="1">
              <a:lnSpc>
                <a:spcPct val="90000"/>
              </a:lnSpc>
            </a:pPr>
            <a:r>
              <a:rPr lang="tr-TR" altLang="tr-TR" sz="3000" dirty="0" smtClean="0"/>
              <a:t> dağılımında,</a:t>
            </a:r>
          </a:p>
          <a:p>
            <a:pPr marL="265113" indent="-265113" algn="just" eaLnBrk="1" hangingPunct="1">
              <a:lnSpc>
                <a:spcPct val="90000"/>
              </a:lnSpc>
            </a:pPr>
            <a:r>
              <a:rPr lang="tr-TR" altLang="tr-TR" sz="3000" dirty="0" smtClean="0"/>
              <a:t> besin kaynaklarının yenilenmesinde,</a:t>
            </a:r>
          </a:p>
          <a:p>
            <a:pPr marL="265113" indent="-265113" algn="just" eaLnBrk="1" hangingPunct="1">
              <a:lnSpc>
                <a:spcPct val="90000"/>
              </a:lnSpc>
            </a:pPr>
            <a:r>
              <a:rPr lang="tr-TR" altLang="tr-TR" sz="3000" dirty="0" smtClean="0"/>
              <a:t> suyun oksijence zenginleşmesinde ve</a:t>
            </a:r>
          </a:p>
          <a:p>
            <a:pPr marL="265113" indent="-265113" algn="just" eaLnBrk="1" hangingPunct="1">
              <a:lnSpc>
                <a:spcPct val="90000"/>
              </a:lnSpc>
            </a:pPr>
            <a:r>
              <a:rPr lang="tr-TR" altLang="tr-TR" sz="3000" dirty="0" smtClean="0"/>
              <a:t> kirliliğin bir yerde birikerek zararlı olmasını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000" dirty="0" smtClean="0"/>
              <a:t>önlemede etkili olur. 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sz="3000" dirty="0" smtClean="0"/>
              <a:t>		</a:t>
            </a:r>
          </a:p>
          <a:p>
            <a:pPr marL="265113" indent="-265113" algn="just" eaLnBrk="1" hangingPunct="1">
              <a:lnSpc>
                <a:spcPct val="90000"/>
              </a:lnSpc>
            </a:pPr>
            <a:endParaRPr lang="tr-TR" altLang="tr-TR" sz="3000" dirty="0" smtClean="0"/>
          </a:p>
          <a:p>
            <a:pPr marL="265113" indent="-265113" eaLnBrk="1" hangingPunct="1">
              <a:lnSpc>
                <a:spcPct val="90000"/>
              </a:lnSpc>
            </a:pPr>
            <a:endParaRPr lang="tr-TR" altLang="tr-TR" sz="3000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3031B0D-EA42-46BB-9537-416ED04B50A8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2 İçerik Yer Tutucusu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pPr algn="just"/>
            <a:r>
              <a:rPr lang="tr-TR" altLang="tr-TR" smtClean="0"/>
              <a:t>Bazı canlılar ancak su hareketlerinin bulunduğu yerde yaşayabilir. Böyle yerlerde yaşayan canlılarn vücutlarında yapışmak ve tutunmak için organlar gelişmiştir veya bu canlılar kendilerini dibe gömerler.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A4AB4-12AC-4DA2-9354-89F7B4F0B296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35</a:t>
            </a:fld>
            <a:endParaRPr lang="tr-TR">
              <a:solidFill>
                <a:srgbClr val="808080"/>
              </a:solidFill>
            </a:endParaRPr>
          </a:p>
        </p:txBody>
      </p:sp>
      <p:sp>
        <p:nvSpPr>
          <p:cNvPr id="129028" name="AutoShape 2" descr="data:image/jpeg;base64,/9j/4AAQSkZJRgABAQAAAQABAAD/2wCEAAkGBhMSERUUEhQWFRUWGB4aGBgXGBwaHRwaHB8YHhgZGxwYHCYfGhsjGxshHy8gIygqLCwsGx8xNTAqNSYrLCkBCQoKDgwOGg8PGiklHyQsLCwsLC8sLCwsLC8sLCwsLCwvLCwsLCwsLCwsLCwpLCwsKSwsLCwsLCwsLCwsLCwsLP/AABEIAMIBAwMBIgACEQEDEQH/xAAcAAACAwEBAQEAAAAAAAAAAAAEBQADBgIBBwj/xABAEAACAQIEBAQEBQIFAgUFAAABAhEDIQAEEjEFQVFhBhMicTKBkaFCscHR8BRSFSMzYuGS8QckcoLCQ1NjorL/xAAaAQADAQEBAQAAAAAAAAAAAAABAgMEAAUG/8QAKhEAAgICAgEEAgIBBQAAAAAAAAECEQMhEjFBBBMiUWFxMvAUNFKBkbH/2gAMAwEAAhEDEQA/AFhypc+ksSAAJHIcsXDgtTdzpFh9NrDGrGXBFjixtKiDpt13x7dI8KhVl8mqACmATzaJv+mC6rsIAUsdzfn1Jm2OjmOjD5Db6SceVCQLNfqxAHv3wTjtcz1ABG41bfa+PauaJEKCx+Q/WcLBwgONT1tR39Bk/ewGOF10HkBWVubD1L9NxiUpuPfRWMOfXf0HrnXNjSY/P98dM7SIQL3JH6b/AFxYuYBBLNccgWA+XXC3N5iqt1pDsW9RA6jD2T4tIZKCbFhHP02+cnfFlQnYL/1QMZMio4JIbVqER88E0eF5mPjZexY/lgKVnNNDbN5R1QsGYLuY5DmRO/tgfzKCkebULdNUn7TgGrla4PrdnUbibfTAWXyDCUa6ajBPLY3IuLHp0xkyZfalVaZtx4ffhflGgGfpkHTUEcgIWPmcVHNIxhmI/wDev/xwroZRCYLopWbH7WN7c/8AnBDl0Hpako6xH6YvDLGfRnyYZw7Q2SnSW8Fvcz+ZwO/G6S2CgewH74VKVN3qSe1vzwbTr0rQQSBA1Xj/AKRi1kQinxUm6yOkifyXHb5esRqUpLW3b8jbCjiPHGpkIjAk/wBqwB7yJJxz5hcSauqbaTIIkD1XgKB1PfscTlkii69PkauuxmtGstnrovaV/UYrqGmt2akx6gyfoDGA18OyurWsb8+e2OTwkH1NUQD2j9sFNkHFx0y8aahjUWJ2VQMD1NItNSx2A2+pxeeEKBKEP7HAzmopiIjDAOAVP4HPcmMdrxA0/gpj5mcdalN3I+pn6DHBzNEWCM32/K+AwHD8drc9J7Ril+K1G6e0W+mG2RyaVQSERbwAzwT7Xn7YAzamSAqLFrXP1OFp/YWqKE4mymWhu0D84xU/GCTdFPy/4xw+XHMj645WhNpA98K+fhnF1LPr/wDak/P8sW1M4pF6ag9dvsJwI+RbkQfY4qbJOO/sQcDlNeA0GqKLc4PzH5g4qanB9JU+5/e2BNLAwfvbHdPMINwSfcRgqf2Gi3ziLaaf0GJjjzqPRsTBtfYaNVnOLEKWp6SoO/qO+wkADAqcVrMJ0qvcRP8A+xwNRVVCq6KXvpGoyeZnTz7YZZSlU8o1hQVUBgmDqtEkBt7kC3fpge9BK2ynsybpIGenWb4qukdvV/8AzjilRppJgu39z7T2HX3wPmuOvrsF25jFLcZNUim5OlpEqYuPlA2+3fEp5+Mb++i2PApSpeOxpTz9cqRKoNw0cugjoR74obOIJDvUrE20336ibg+wwiqvVFYLBEAbdPYdTh1w/jFAMyVAUY7sSbn/AGxabzjOvVXFqSNUvR/JSg6Ov8RIXSGPlzYyRHS2+94wfRzRBX1RCn1byO3v07Y4zGUVvSqkgbRubCIHcxbHmQyequh1HSGVCOZ1NEsN478oMjGeOZXp9Gh4Zcba0/IQ3GKTGNYn/chAm3t98c06epv9SmOyRf6nDDjvCMs0GlTdbgaT8QJcAsCSQU0k26gdcIc1lPIViT7CDBB2kgTP/ON0fVRcW/J50vSz5peA2uiq2mJtuSNydh1gfngIZdzU0EgwARyB5MveN5PUR2U168adLETMknURp2jtEwB3xNDaGdS3oUkHeSbwSDDC0iOR74w5MjybZ6WPFHGqQz4nREH/ADVIQfFGxsPUQdRvboPTgThufLkFl1RMsPhMxIAjeBbvzwBw/J1fLerWM0qlNvSGAJFit/wyRY326HF+QyXlsoOoh408yIHaBBEj5HE7opXLs1a8JphQ2iSdgLntijjiVkpqMvTkuSJABgAXgzAOGfBqfmaSSA0QAen06Y5qZrTK2OtvhOwJtbGl+sah4MkfSJ5NL/gyX+DDzaRHqlSWIJPqMQOkyfzw9ynhcNZyDrh41Rp07be23cdMH1MoaaemJ5SOf5gYzOb4xVytekaqg0zvAkrMbzzU/UYg8kmtGuS3vs0/EatPydJIFSwgARO+ox2H29sZfNcMqMfTNQHaBFuXYSOmNJnM3l61IaGXYaiGB59BcDa2OaZCrqUlxNgIPQfph8WZpaM2T08cnZms3w+tYmky2ANrW5+kWx1leEVG39I6nD7K8XLagQUYiVm9psdzI3+mCKtNHkyI3gHl1tjZhzxk6Zjz+j4K47M6+RpoYeoWJ5IJ9r4IpPlkJWpTqqw6j/nBDZegrhpHpM6dxbrGB+MMtZ9akKTvuZPW+3yxrp+DDoVVsyhJ9Bj3x5/UUv7X/wCoftgpOFuwJUFgNzGKjwxj+E4FSAUNWpnZCP8A3T+mK3efhWMGPwnSAzMADMX3jfFIzQTlPzOB+zgJgehxKbxyO335HbBqcVuJAVSbwJgY6zHGYYgAOvIxpJGEuP2EETMVW9IBbtpn9MePQEkP6D00n+DBlDxBUSfK9EmTEH7kTHbA3FOK1a5BqNMbQAI+mObr8jIp/pE/v/n1xMDQcTE+S+gmk4fT1GKsauVgDB5EgXvsMfSOE0vOokBDIhSCfSbEE9p6Y+U1syxqqikG+43I/CDO1++NTwTxY9CiwpjUzWO0D/dJ5yevP2x5spJv6PeUWo12c+MfDNGk7+QZeJNM7Kd7k9u+PnfBK2tnFwB6wTFusz8ve4xoOLZ9qq1b1PMZubfhi4Mm8GPphJSpGjlyyko7RIIhogz3A7ftjnOxVBR2gvJ8QDQC+ph6bmxW+/zPXBz8NVCpdWqhjoImAoI9FQEfi5EEGY+uQo1yH173vjX8J435xVEPrA5rJKiT6TsItv0nthJRdFYNUM+A5wgGjUcaqQ3AkEcmDc5EdMM/6SjVdDQzGqXl1KOhEf8AqEkyPhi18L+H5V1zIZgIYAKQCbzPI3N+YOPeK1qtPNFgupSsalAHqmS288vviMe7oeUnVWFcbasxq1NUsNAYAlV9EaRvAF56b9cZ3PZjMZikr2Rn+L8CqItAJJv/ALe+G2d4ihaCSqk8/VeJ3g7wcR/DjVgDrLhmi6iAOQMGCRPttitk1GkEcFTLFKQanrZBpLBecXYHoTPLDfMUstEhCHOxUNBCi2oGRaLG2Mpwyu+WNRDGlDDR1H5EmThtwvjXnvOpSZgqxIMcuW0dMSt8qY6Se0VtlxqXUC+qnOmd4IHzIB26nAHHMm+g+SWkNCBNxIMjrHL5DGm8SPQWktpOoaiCV0i/qjc3G3fGWrcSRbCQQBszXDEgMDHMC/TFIyUlpnKITwfxRUAXzAqeoA3uW5W5DviZItXzWqSEUyvIMSTET+nbrgF9KhDVF76iWCaYYiPV8XLbti3gfi+klSKi60NwbwIMawJ7bWB6YR4t7GcnF67NRnuKU6SzUZhH5yZ94xHy1P1JUhka4J2IjvzExjvPZHL5oaaZKlhZjLAz2BkbWI64oyjtQ10qhUslvis2wYiRLRPbY9MN8vGiXK3sEocIoIGUbGbQASDyncjphxw/gVJkhT5Y6qYEf8D8++B2zutxtpHIG4Ox+eGScWNGBSpGqXIg8lBIksd7j7jbBV32GXRm/Enl0WtUfWBAgAi3OREwOszbbHRaovrgMjHSVWSwFgrA972A5jvg/wASZWnXps7saIXZmW0gXkbxysflhDT4q+hdb00REQMRLMVEKHXkSYjBTk38gaoPcatEIJJ0hWAmw3O1ufXf2wwybU1DqESGGliQBzBtaRfn2wo4ZxfUQxYNZi0qPTBkMAN7H9e2NbwrgaOgCFbglRY7jnFhqnGhZpcaTM7wx5cmjHVeK0v6kUAp5izbMBIEACQd5E4pGRqOT6gvY/z+Rgbinh6tls2M0EPkl7nchiDqkA7E855/XYDLLUydTMaj5lUBy0RBbamo2gxJ5xp74pH1U4p3tkZ+lhKS8IyrcFzEEgGBMmABbvzwvr5F1+IY2tas68OlgjfEpUtEILL3LEiR7j54Zc42xMjG2GSM0medlxe26KHp4rNLF9WoeRwOzTvgT4omjkgYnmYkY4bEra6GJqxMc4mFsNDJ6YRmfUWm4kwR9byZMYIy1VR6tJUGASx/g2vgavlwhVXAcKx/3GBsCeZxelakVATUOoYWn3n+Xx5bkfRrYXXcvOqNIkaomRG/L9I6zgepw7z2Acu0ASzQDJOkBgORJAnv8seLVSdLORzUqRHMxBnp7bYIzGdqU0C+llMHXpIgd7QB1I64bk0CkB0PDtNawESo9On4iXj1BhAIjeDtNpg40OSyKh5SkFZxHo2IE3kxExgDI8cSrmQarQSNxzMQrG19oneBi2tmFpiQxGpvVadIsJMcpvbrgSbaAtDPK6iwDLceoMbAA7gGbnv79MU5vXUby1SyT6zcExA6SZnbBn9UNPoIa9mg2F59vlO+LOGP5RYmSWMzcnlyPtha8hVsuXwpUqU/WzLqWJKiQTaY2mPz54IyWUWhRNMu7md4AJI22sI2kY9zfjRySh26idrybWi3XmMZ/P8AioNVWnRhtWqSDIWIiI3memFkp+QxceqCz4cpOzVGJvcyRv7gdsNMjl0UQqqo6gfmd/rirKVGIAItA5W9sMawGiAI32thFlbdFnjSQBxeilXL1fUANBbU2wKg6ScZPLItGlTSsVUseYttbSbmdv2vhVxPjwVotoBAVLwYsSxm3y+0Yd5DLDMQKtPWnl+aAGKsZjQEYHntMkRvi8W0uT7ItUwLiWXpV3K20qoAabi1oJBkkAmI+mMlnMiqVAoPpAO5E2JsYt+84+hDw3SSHqk+pY0hzpBHQ7n3nc4V8X8OZZq1NAzIGGmVJb1sfQCWmFi9utsUUhJSTdhHhriiq0ksFKCJAIm873t+/TBL/wCayuYK6ZGm3xbkGL7T0wmzlVErwlPSERbAfjvDLJmCB+++CcpmagCKCNllmJa8idP9qzefe0YWNLbC9mgoVwsM1iTsAALxO1je1ut8DZmq5LUqZLJAAKkeknbo2kW9XLF7cNJpqzQYmUAMtzsQbMPl+QwDmqIyuWZ01aXtpEzqYgXe5AAmIi4GFdNgb0MKeaJpP61afSwJ2PQnaSbYE4TwZPLptoZSygOhIHqEatrfGPrjjhmWNNVpGYUBtVibkkBotqmJF/2Oy+cqZd6/mOr0mYeSGJBUGGcACyGSZ5Tfng/oS6ZmsuKtPNDQlR/MOioHSY35r8I9RM9Bh1wvxBmqFWoiUx5VM6ZDXkra2n0ixvPS04zvH+PmnXBpBdxHIhvxAnmJI35YZ+FeJ1WqVaeYBLs3wncxYiVkRygTucWpJ2wKV9jXh/E61RQjlAjTq+LUt5BHWPuMMPFvHaqpSSkiDKlgJAOoNskmYMm3KDAvhV/WMrGmQsM4g9J2BPIQedsGFDSYIXYu5jQpsw6tYysnaMPBxo7LB+Afiec1ZlsswINKmFAMlG9KzaI1TA/W2Mw3DKwJ9BOneLj3tuPbGobJ1VzFStVPrqTI1EAaQoAuL2UE9x3xRkM4RW3lSCDzAi45kCx/nIxlKGyGXDHJSfgS5jhrKql00FwSoncCL9t9jheuX1MFBAJ641HHir00Z3iDCEEQSfe4mLfthFQ/1izAhVJAkEExPKCSSJt2ONLzJx32Zoejbn+AVeHtDGVEWud43g7QB36dcDZkKuzhhaSAfiiYvv7i2H2YXzmcAAGIVQJI2sJiDH3wDlPDTGfhEEAhipKqfxRzIF7XnEubNX+NDHtqxZ51Lm5+QEfcg49wzXwfXNwBHdwPtjzDc2T4Yv8Aaxxn6VFKYX1M0Awb26zYR/zgPPOmXhT6gV1mRYte0n4oAtyxKuX1UTqXTpuCpExtuTO/1nCOnkH80hT5gWx1CwPIEGbcvn2x56xRjs9OTXRp+D5/LuFd9gYZBswBtblI/wC+JV4chBqO5VJL2IVQLwqryjpfGfyeWXQPK11Hk2AFrwJHX64KTh7V6Q8xmUXIWCD6eZm23bnicuXKvAFFNX5G/ENNWipqVD50gaQiiQdpqCBG1ovBxVw7g1ND5jaizCV1E9SJN4gAe0Y8UyCJiwgDeBABJP4YG/Y4oSsVBKlakdHUgi9r7AYpGKj2c9vQ7q54GCB6eizvvP3+WAVeo+rTe8XJH0W026wcAtxp1cB6DBCIBUhvUf7uRv0MQLdMe56pTeoS2ouo0FQYttMC19U6h2vth2rR0b8DPOUHAJqAsrSJQEMszteNuc88ZekgyeZSzMAxEnbS0fCom459xbrh5wfiZDqrAspJQeqdwbmTc2iYPPHec4ajsKius0yxhkIBYcjJ2jTiP2mGUeLTNhwXNFlKgGAedvpi7iGZFEEtvyA5nkB1OM5lPE1MFULBag/ALk2sBEz8sSlnWzdbynZaZEkAkatItIXbr2Ej2xjSt1TSRSUtF3h/wclWpUrVtLo1TzKawNIAvJ63JEbECcbDK1KOkqaYT8IIGkj2jl7Ypz3Dg1KFOkLFxsoG/wAvljC8c4XXFUClXD0i4DX0mBBteIN+nLrjRTkrRFy3TNNx7wt5yoEcgoSfcEWBtyG1sJ+L+GjoXywfMDKdRIAXTENB3/m2HmSzyBk1EEhGLgTIJJ0zeNgbAfXEpcZ1EMAFUXP7T0wZT4vi9nJNrR87zKumd859TogUOSJLagVA0qJj2Fu2NJkuJ0VLLTpmnNjrQi1pK6hBB7GxB2w4XO0M1WOXLB2Y6Z/CGHq8uRs0CY9uuAuNZNkqNSNABYkRcm6gCdgJN45YrfQnHdFXEaYU+ar6riVU8pHPvvivjVYV6C06Mg6gzRawuR3uB0xm89qpf6oq0yo9BA9LdjG3KB2wf4crlXqs9QVECBwdtRuWBnci1xvgcVZRpVoKyXFX80B/ShQyCNn3+IE6gBNxh9Up5YsrODewIvM9bwfbGYqOaKE+oj8UGQ/wk+lvh3It1Hebf8W89CiELYBQR8O9xG5ERy68jizj5RJQbTfgz/F3Q6qVCmfLLalJmVYSDHbcQcdZDir5Y0/LYhhqGqzTOmXAIIIsYJFrdMOz4Z1IENVlkxMgE9r7jHeZ4FBgMCVpimdtwTEyLWj3PLAdxWwUXLxShVyxWoSSAIIAkNuCCfURzM2jvGC+G8Rcs3maBphlSZYCTepNgGiQOkE74zrcGSitSQzMw9Kp64Ppkk7KTBsAbHAmXpacx5VVoLqrNeTctA6aucEHfBVLb0NV6GvFs69fMHyyP8uwaPTEdze+3vijifDAKDIGZTHqeAZLfEpAMAG994mBh9TytEalpLsoljud+fvaMAcUyz0cu49UlQQwvpYEEdYHK+43w8prwJxMtk8nXptoqLqWopFyHUqPVYqSLR7jG04UvotqtZSetgPoTAOMl4dy5bXUimhEaQtlJMg2BkG0Wxr+FiiiMjHU3IAAwSJMntPTfCuVOzl1SA/IZ3l5V1dgJhgyiAd7km53+mL8v5dMBiQAbS5PIbzyv+WDqT0tamStQbEmQ3aD+nXthdxPMLVRl0zJDLuNjtbbc4ork9iSbrQuq+LXk6U9PKTy+mPMJTlW5feB9uWPca/bgec8uX7HGezAWIcSzFRIGmwBJkmbSIsO2M/X4LUqGnpYq1SVcGYUje43BGOszn6zN6gHUHUWAJgnZhHUD2xcMy5pawQFVrG8zE7TAWel++PM5cUev/J0MOEeD6ukqX1IL/CVAjuDO/Tpif4hUTVrZDBJkfUC8zFwPvO+G7+LP/K6KUjWd3ELYXg8z2G9sZTiNViQj1dQPyAvYEcjN74XfbDF0WcVzdNk9Tv5g+ESFVQJF1AJYkDckYVDL1KgJAnmeUjtO/th1l/B6Rqkk7xI0n9cHf4VUd9KjVK+iCQPYlTb2OO9xN6BxaWzK8NzWiqA/wAEywYbQD6hzBgmI3nFtHjxLhtCr6Y6gkQLg7i2L81wvMa/OzFMsgMNNrDfbYD6Y0NGhRqUGalRB0rrss/DtEXuY+vPBckzouSWhp4c4drUNyAkDlJn8jP2wJx3hFVGVlSDofzCSWp8tv7fSs7b35YI8EcUo/6XrRrsytvzkgGJUfa2NyXRlKtBB3nDRxRoWeRtmE4ZnfNDKAAytEqRsBO/8tjJ+JDXSuHUVFC6RTeZkmIhhBMm0G/LH0ur4Ry61TVpIEcgzpMA9bbT3wi4nXFOVYFpaRzgi4Py3GDw4ir5OkWZXj2Yr0jTQGRAPUki4E3Bjl1wZ5TU0C1EIk2LDTHUz3wp4bnwjBlMbkqeZ33HLvM9sG8W8S630VDBidOnVqFrfT1bdNsZ4RcHS6Nbk1Gmhrn6dJaRrKuplW5DEStyLTB+ewnFeW4jTqIEJWmziPVcWuRblAwo45mClNkB0LUGogkEnVe5Fom3yxkuF55jXpapJRwR9RJti3tU7Znc/CDv6epSzWlgaRRiSUME7kN3kbHvjZDxIWydFHYmq+qXIuKWoxJG2xvvYYX1swtYVDM1suwpNz8ym6zSJA5hgyewGM1xjiTpVSnTX0l1LXiVUiaYkwB6b4o99C/s+hcXr6cqX0yRcBvtJxj04nWpVFYpMA+mQAsxCiT2kmOeLOJeOC+YFHSFpyATZjO+2xG2NW2Sy9dQ9QIzECJhTItBEgm+BIaBncl4gy+ZrLTzNF6eobq4IPzAt7jFWf4BToZktSZqlICQSNiQYEg79+XTB/G/D1GlVUUVllQ+YpIIVn06QIvOmT81xn+JUX/pyxJVtJtFys6SZ3i1vnAxyvvwUSatI84jxpUctTPm22JaBM7R8J9r/aTuG5B1bS6eWlQaruCCylDeDe24/bGCXaNo/nzwfQz4FIqbCIPbr7yPzw97Jx+Wj6ImaCVEPml1Y6YAtIBgDTIExz9uYwo8T5AVnpOrnWCSGIsUgGGixIIIje5xlstxAaRoEgCSCbg9Vg8hyw3/AK6rW0jWggyNXpE8jIsO3fHKMXdhr8j6hxTSFVRqqBQrNYIFMaj3+EQN5AvinNcXaoTRSJeFEd/nA/5wqq5muwdUpu1gWYT6ie07crTMd8MPC/A6gqqzEBhfYtDafSbWmDG9r4VqMVSDrthfCuAPUqhwnmCGhVBUh4F52EkdZnHPCskTpBGgkSe3Mzh6eLtTdKlVWLBWlaWoiQYktEAACe35peIcTqM6u9PStT1AL6WdTMEX2I6c8JHZyYXl84oEaJBM6tzHSNvtOK+I5fS701EVGAZGJsQYAI6mDHtywXkaD3DUWpgfCSBcciCCcV53K+YG0QawkIABABgwSYgtFgOmLJtEpU3aEdDhNVlBNMt3CmD3tUH5YmOVPaDsQwAII3Bm++JilE+f6CssEFMoPh5KAL3JI/PGfzRZwx0KtNCNRYH1KOgFiOWHRzKOfS5OpoEpBjrCkx0j745z/ElpEUgV8srD23m1xzAvbGOScTV7e9CSn4iBGmmukBdMQLd7b8rnDThXAFcFq1yeXMfPFXD+E0mzNR1/01gg/t88OqeaqU6p9I0R2kYWUm+hoY7WxdmvDyoJSpUQclB37e2G3g3NpRUTpn1aZaZa5lzeCY7Rti/iGT8xS4JjTMxMbCO1+eMfW4PqaKBbWTcKxE3iSeUfvhkklY0sbcTXeIf8ugVk+saCStgWtHcczbC/wYn/AJN6NP1VVaTfkv4Y6QScW53wI5oJFQtUFwSRBttA5d98ZCvQzeUcuab09xqj9Rb2wilGScSPGlbNRxPiuoJ6GVkdSxCjb4SA0SLHbsMMK+cKhqwYKqAF5JiIMn3mBHU4wtbjUgEMZb4gAfn2x9C8McApZvJA1lY+aTCk3GloBFrG3yk74dPwK15BuD8dbM09WxiQtp0yQCYtyI+Rwn467a1IPw99/wCdMbXi/BEyeVnL0z6DdQx+HYtLTMb23vjOcXyJS4YzzHWdyPpgSbj2yuJK00BU6C+UDqk9hYTy/TA+V4WK1dWV40SDIkkEcp2PLDXhXDTu9wdhvbtgerwipl6wZSoVySLiB154nlzNKkqNDpqmB8U4PTyYqEVCwMFUMHVcWJ5RvtO+F/BuJOjgqoGq8R95N8afj3CDXCFhrNyWEwABaADA5YrXgJKQ50ys3IO0XsSNhsL4vCUnExS7ImTSalUMV8xAKqSPwyVYSDDDUcJuI0EYUqusAiWeSRBJsJCk3IkH8tsaHMZNMvlyzEBWiGO8dI37bzJxga3FzWZdQCrqkLvAnYnciMUVoR7Yx4FkQtVq7sri4plSWBqSJHUQp6YeZBJbzG9VMwLi4I9iI5nnPPAFXMAHRTRYUTI5ExMEQIJjcYbcHFMIRW1kj/TgwsyJknl+2F/Jux4vj+Rpl2pFpZwGY7npHxNaW6YFz+UpmX1qwkrfeBsY3AjbHL8PWnWUGBTYj1EE++9pI5W+XLY0OG0HoJSqU0clfMJX45O8abyP0547kqsjJ8Xo+QZXw/5lSoygKouuoEieY2uBt88I8+xqO7OfVOwWAeWwsoHTH1Chl2FdqXln0CB6h6gCTqA6mTzgXGFnF/Do1MsFdY1HlI7HvG2FhLktHOF9GHo5B1UEA9bCfb540Pg/wua1TVWYIgI0q5gsZ6Hlf54YDOpSS4JWdIMEbcowFT43RpOXUlihDL1iQBvY6bnrB5nAbclQJRUGjYeIPDi0gMzR1KyEI4B9JQiNWmYBDEGRyxxmPEQVVJfUFgaLAkxEjsTIna2A+I+I2zWUNJlNMtLEgg2EG43AkibR3uMKMnwxNFNVNXX/APU1AFQb3AG632mfriUMbt2G09ml/qPPqJUpU2BgiohIZQDBIYd55i/1x1xThyU6+XqtZUR00iYElSkTYRBFuuMvleCVKOeVfN/1DpDLaR+GQTzjGzNDS/lVPUQJ54tjvlRCdeCxPENF3FMSLDSx2Y9B3xmPEFZmzToCFWmqVkaYhwdiRbS0RtaTjTLw5UDOiSwBI942GMjwrNGvVQVTNSoGtoiEWBvzudrb40ZZaoWCXaNpRz+XqKHemGYi5gG/uVviYKy+VVVABAAxMOuX2SPlo9APkt/mIQF9V9PyiGHU9Djo5RqzTUlj3/f5/fDPgvhfSxeq7OwGkTsOZi9/c40y8FLKAoX4pLTf27ntjD7q6NiujLUckyVQhHpdfhkidNyJXtjlKhAIXdTpANy1z+mNF4l4DWoUlrU1aqUY6wv4Vj4gefQ/w4QMysgYvYQQCYsYmD15R2xzabKQb468DrJ1C9IqQbgEC43jeLRbbvgrhFLW9QOugKBp29ycU+H6YdRUJnkBPTmcF/0OqsATAmfn/L4zSnb4srOvAvzXDK3mwc1UUOupFWIUzYGRJtf54b8FFSplCK8OyuykkC4UwLbcsDeIEapAWNSlVtaYNo/nLDLKUjSohKkK7GWC+qCxJb8zgSj5IReqOqHClFI00RVVgbLGm46Lf7YRf+H/ABOt5RpNQq/5Mqag53Ji95vFp/PHnFeKVaTJSotqZyTaxA5mxtbHGQ8TvknVFKuHG6iRPNWBgg3BnbfDYMbW1/6GcjV1c2asAelf59sB5zhtPVEDbff/ALYCyniBKpF1ViYAkQTe32OGFM6rBpkGDaLb/cYEoOb+XY6fFaB8rldLencc+/W2F3iDhvnwKxTRqJf0gsRFtJIkXgT37YbZTN0kcoxkmTad/ew/bCTjmWSo7PLLAiReAevMARv74tihODITkpDLgXhZalJFCJS0DTIPxid46z+Le1+WNVU8LUTRNMLBAsdyDjH8DzRolddwSY1g2G1mAusnbvjY/wCLpSpNmK1QREEA2kbKBzOLwqX7Fna/R8a8dZipZAGWlsb/ABuLyfbYexxjKKlgQBF4E/ljS+O+NtUrRJCk6wJPOYIvYEG1p64zlB/iLTPX8vvi8lRKLsYZTMsCqsAQSBN56Y+mVs//AOX0kghB6GNo5C+20A4+Y+HsyDVXV6j+GeR694E2x9HSlS/pXUzJ3AOxtaBFiQSZ69sCP0jYqpP8gZ4iWcMXIAUemTpablVJBBK6h/L4OyHGhT11Kb6iVko4JKmDAWLxJiNu0zObyOSIJk2H09+2NfwLhSVbwPTBYiL8wNue+M85xT0h8sUJcrxuWWtWQMU2gmV1WJhjafbrjR5zOLmlDq6jSDa2rmPb6XvgCsclLZdqapqVpYSHF2K+ochBgdMB/wCGhKVRqNXU1NZ0ssFmi2jSYIJEfOcKnuydR66Zm/FPD6mlTS1NDEsq7gwYaIk2tbqLYQ8C4cuYqQTo3ksbDuTyx9I4dw16gBaQxvtt2+WAfFHhskCpTRFOqagT06iNmbrh3LVonKOwTiGSCVaSUSjCD5rfF8JEXO7MZNto+WGqoiaNQ6kNHO0A/PbCqlU0rJBAibiLdsU5us9fLNXpVQGog+ho9SbWDbmBIPbCQm1spJKMaHKeG6earGozg6IBTYapNydxbphhUyFOjU9JqAzOnUQDPuZPO+BvASO9A1qk66h9RNtWkkBo6xH0wz8T5LSjVlUNUpqWUdYBOn3xb2VJcvJmWTdeDnhGbNOpoD61ZzGsyQ0Ekd1tF9jbCPjXCXo8QWtQZAKimUeYJj1KsA3Nj7464AxB8x7uRYA+lBvC9+rc8aWtlBVWSDIuCNx1xTHG1TJzewGhxZCoLOoaLj/vyx7jPZzgNTW2gSs2JUY9xTgJYRSy9aAEVXVUlmZoggTfSLk9ManwnmWr3YKCBusiwAhTBPM4z/g/iCZjLVqYU03gemATquRBnVt2thj4QylKjUqGgtQUyfSDqZb8xNpMb72jGSEa0Xk97NHxbjtDLK+p1LkQE3Zt4UwLRf74+W1crRZgQDAJJBNt5sOu4nB3ixAc2ygkFl1HX8Oq45Ewbc5/TFFAOSEgKVMekloINyJEsT198JJW7KY2kgh8tmqdQVKZQJoAKtJCm8ExsTG/bbbB2R40KlA1Ki+Wykhgf9puRO4IMj3wqy3iqvl6lQVyGAUgKwF9wmnSeQ3Dc79MZfjudRgGSqWvOmIIn8IHP/jCyxKSQVJrvo2H+P0yBUkhGaAWHPueWGvD0qM5ebEgIOUROsdZmJ7YyGcreQqUXamPT8FyQLXbkJ69ZxuuDsYD1AAY0quq5JFlA688FYk1of3EujMcfr1ctmlqFdYWZAAgBoki24jr88JX4xTbUUcEaiyo6+1jYibdcaTxlkKlcoaDxTV4qGSDJEKQP7ZBE9YwCnhCmNJ85w5IuIH6dsKsqhSYlOW0M/Din+n0vTI8yQzCZGq2/IwcGUNOXpBWJaJsTpmdo6/98A56lXpKNNUtTWD6wLk2iVAP854Dz/FVcoamgsxlomFCAgBtPMLaT/dfFIy5u09DU0qfkdrmAbhWIawt16Qe+H1LhVBFioC7sLqL+073v++MdwnP162Yq0UgBDIN4Nre2+2HFDP1laKyEMAAHBJQwPtJMYVzSlx8iKDasUZmmUlHZlEnSFJA0ghrL2+0HAQraqQafTB9UyQWOprAWsLECZO2NHxhqbU1FMh6ob1abnSREAn0m5398ZOnwnVpFR5EhjSQyAQASCeSiBMHpjQsqSTfYntN68CJcuatRq+koqgaQ1yxi7QbRz6CRGI1NQ2g7R+fvyF8P+IZn0MFFMqWIuQvpg73/wAv1DTMH1G43xnMrkvPq/GF5lmNgO55/rFscpuTNGOKitDzhXA6KmkdQRmg3tMHcT7RywzzlAUahRVNRTBYg7DlAmJ3+2Mgi1Vr33Sw13EbgjexmQO+NZkeItDggHzIBJEkAb6emEXW2Mr7iaXg3A6GYojQD6fi1R8RF7cjgDiDNlKxFMs0i7Dv9rY0Hh+klKiyUtblyXJYX2xe2Uj4r2iDy548+E2m3L+/Qze9GMGcpeSxq8vVJiO8zz6Rgnw9Xp1l81WvyjkeYI6xyx34m8NU61JqaghmHpgkAGxBI2gYM8NcBWhTWmOVp79cXnnSSoWrY4pZQmNP8tywRWyikCN+cfngvIUiBImGWbiLdINwfcY7NO9uf8OIwi5O5eQSaXQizeWpx/mldCkEGx9QuO4M4+aVMyrPUYgQPRI3QSwFpkJfluRjVeOq6UqguElCWEkEwyhYtEyef6YzJy3mVTXp0QdUlQl0DREmbsPxQOZ+m5Q4/kgpeTbeH8rUpp5asNAaTUtLAkkgKRA6TOKvGHGFSmVVlliFItMHVt9APng/g+QZaCaiZa5EQQTve+FPjHh9KotGmYUmodLmwUhTAOkSQ3tuMaG3VCJqUrBOAJMThxx/iRy1BnUSRAiSJmJFuWMzkuMjLnS51QJlJII6gxg2vxsZhYBi0hZjVBFj2uOR3HXAT4IXjbsfZTOCoiuGHqAOx5/LExlxnlT06wsfh6dtxt7YmJe7IbgjGVsxUpProMyRaxN+UsJtPKcMuH+JM0jIHd0NtIIb1DtEj7YTrnVZXJcgl9QWJDbxJHTaI64ecBz9Jqqo5KsDqp1CYHtBtqPT6Y6fwjZyVk8VeIadZqcU6isFIc39R5GTzgG4A+2HvBMw1cgBBJWNRn6kAiSdt4EYT+K+HuHFSm3mapHoElj8va+EXBPE9fJ1dVm0hl0sLKTaRte3PCr5LQU60fQ8xwCjnA61dFKvSkTSJvEQWVyZJ5+2MBWrnJ5gfBUKG99S33HY/lh3mP8AxESoS7U2LkAXiAvMfrPXGRqVBuwF5094wYxa7OvRum8RZfMGm5WkjzcuQWUL/bYbzzt+ndPxGNfmUh/mg2ZmBIEyPSYA2vAOPnT5Wo0HQwB2lSJ22n4txtiooVG3b58xh+NKkL5s/QlHLZetTfQ4hwBoNoqD4CpHLWJja++MzlsuXR2ZoK/CJ20gkk274w3g/wAR1MvUDQzqoJ0zYRz6c4+eN7m85QenUrhxTpMnmMJBZZkadI+Iki0bxicsab2hk2ujOeJ+OVPKRJuzCfZeY97W74EbxEi1NdNWPp06GjTpAC6TABN7nmeuEPEM6WYqjF0WysYvNzsPlbmMDZeiXZVBgsYHucNHGoqkUjP7NFkvEL06oZIUmx0/28/0v2xoOM+JKzUgIhFtN735/La2MHoPnECATYRMR0k8vnjT8R4PTXKgmqfMhWjUCoJjUbXiDv3xz4prRojkSjZXw7PVKhJ1GSbmQPlEzHygzh2awpU2IqLISJaQBMaj7gWEew5YyfDKL0UNV2VQTp5kg9DaL+9u2Lznf6g+pSKYupOzOLkXF7MswdhMYbi2yMsqaryDZqr51U6S7KTCE2JWwYx/+RgGg9sN6/DWpUp1LLMJtvG0EHrfFHDHpqCCC7HeATCgbRMGGAPPHH9WKzhKbygFid55jczHXHZE1G0IpJPijUjIHMpT0qAapUKwuFjckdIHvy540ee8LUqfwj+e3LGJ4ZXalSeorsfLJYKpsWF1G203PscbnJeKctm9LLU0sx+FxpM9OhPscY83w/6NHFp0iZFjRPqEgMGHuLRblhgM3qUu1hu20AdcW8Qojy4i4N8KsqxQ+WwGk2BjboP+cZK+SUug+LQWtJS59WofhImDbqNh3wVUekqwvXe5N98ImzCUYQKo3JgwJNzy+WM94i8aJlqiDRqDTqjkLQb/AMti0cUlbSWxZNUrPpVLOalAi+K6lYiL3/L98IuA8WSsgqUnBB5R9IwVX4ksC43gnVsb298bMS5P5GabrozHjjyKz0w9Ty3AYKx2ixZSIgiYsThb4d4r5dbyazosWCrAUzfUO+AeOUKtas9ZPVRAJEaiZE3gizzO02+mFtfLBxQrpHxeowTAAtKg3vzEb4rJKTtMMVqj7XRpEoIANgPt9sBVuHo7/wCZTLAAgAEAA8jfn098A+EuNNUTQwjR6Z3BHXmcG+Ks+KWWqMGUED4ve1u98OskZKiXBpnz3PeR5tSkjaqYnTedJm6yBB5jpiqrk9NGVIEgmQZ06TaB+CdPLeATjO8ErqpIe5UE3PxR35kn9ceU6R1l9TKrkyAxiDyPXCu2tmlQuqHlPiVVgGanSJI3ZAT8yLHEwFTylGLsw7R/ziYTgN7MjLrRYprj0gxPfFdRJBkDrHb546FQhdMnT0748dgI0mfTe0QTuL7xtPPFDKNeH8ZNKmU06rgrBGkDc2+IfLAObzOslm9THcEX+x2jFNOtHQ+/7fPFdV1OxP5fLCqKTs5tsvy7AgathFv1wbninlgIqkzIPMdQOgPPADtACgneSJ9MxY+9yJx7qthwpWM89xJsyyhvQEQaYsF0wTHcna/IXthTneY3liZO5J3JJxMvXhySAQVIAPKdj7jBVBVaZgek3M+1o53/ADwDgShm2SJuNwDt3xfSzAW4M3+GLff3jAtV50gjb+DHtIjVfYfwffAOToPydMMwBIWdydheALdrnHAOlpB9QNvl2/nPHlIwR9ceVHBNsG9UVSVGgyvlioNKKVNyGvEkH7RAjlg/iVSkUIqKPhLbAEFQwVZ72EdzjO5KsFvGogiAZuLyLfL74YcSy7VUNQlSLxBNiRqQaJjSCYm/Qk45aewtJLRRkKpchSoqqYLBhPqv1O87bzYYcjg9VXCuFRWI0azZSZABC7G2iY/t64t8KV6NMIbMY169PwgD1SBMdJ3kHDTPulXK+YHMONQIBlah2Ecj2MRPKThFPf4Fbpa7MRx0MtQgAAMLkHfrb+02Py98U8PZkL1EgEQFDcyTc9wBI354Nq1qtUIjFVsQLCYHJoNp35YOzQoMGAQ+jeDEnYCAAO9vrhrsnVdFGc8RpSX/AC1KlwTBMxqB+gnl3FsOvAirmaIC2am1567zjC8VRlKhlIEemen8G/PBvhLxQclUY6dSVNIeNxp1Qw/6jb9sRz4+cGkVx5GnbPt+czZaIBNvyxRmq/mU4Eg3uBcfnJ35fLCbKeP8i6SK4XlpcFDNtgwE/LHVLjCtJX4T0/lseeoyjK2izaa0ZOrwPOLWqOKrVCVLLrgagsXCE2AEiwEnC3xRmFzGXy702XoykQSxAuD+Ifvja8e/px/TVVDnNH00xe5ZlkuNtKCTE+qfbGd8f6EKKlNSPiFYPPraDUAWIkkK2odxzOPQTpmXsqyXHv6WiKCNrYAC0gD/ALEnFnh+1PUxLAMdImdtze34t/lhFkKlAs1StOqS2hAArE33mV9UkgA9sN8lx1KtKDoUkAFFGkCG39W/XDOy0Enpm1ymUV6C02UqANtU9SJI53vGEWd8FIq1PKJUMrQZiDFvvywy4Vx3WFHll2BAMbEd2G0gYA4r4sb1UaYOo/igQoBuTJi364vxi40QqakZbwHx2pRrIoBZSbgX64+meJ+EJmaBdiygqDA5bmCOokj5/TAcEo0yrqhSmwAPmLJJHMLMQe999sP8rmNWXFCnWinN9RLMSfvBNuQHzxlUUpNrRdOlv+oymX4OIK6GNRSdTDYrNuwgRi6qqU1MzOwH0vMXxa9apRd3U7Ebtz3Jjmu/7DHDqSupTcLLTFgTe3O2NDdIrid9Fa8ODAMHgHlpJ+43xMFZbhFR1DCokEWl1H2JBGJiezR7n5MPTvOLfLOKcu1sGZbM6fpB9jvvih5QPUy5i9sDDDDNVlIGn59u2F1TfBZxbTbHRqYqom8HBGbKqYTsDq3BG/sP2wDiqJOGVFE/pncsvmeYECc9OnVqtcSQRJEW3mBhWFJEziJgo47nHGszPW2JVfpbHIO2AcECtYzi6pmAdMKqwALc+56m++BQROLWIgC+qb9ItHzxwbClrYcZDMI1NwraJA1zEDTqKkWmJY2/3HtjOK94xdl6xRgymCNsc9j8rNT4Z4v5Vcmg+thuzKQIaAdwIG+55EDF2e4rXreYibMxdhq0aliNvxL6ZgTNrWnA3hysnnaihNLaBuDGpyTYG4PeI6YN8WUqTFq1JCVAi34QDOuPwgCx9+WBwpWBx1ZmRWkCVhoYPCgTvG0EkTz7YKyuQDAlm0rfV8QntHPlbpgI8TLXAiYk8zFhJ5nFj5swBuAZ3J3jrOCSob1eFI4g13aDcMsmB0JN+gwE/hKfgqUzMfGGQrfYbgm0EGOZ5YP4ZnFC6tJMWJgBQLTMXN2FjG4xsM8mWNKk1MjzWUs5B1AwwkQeZM/frgrs6vo+W5rw9mUkGmWA5p6gZ/ti7fIY4ynFq1GVEgDdWtHyNxtj6FV4eGJNJiN9NtiATuD7QdsZzi1QSBWAqKSAGgBwZ2B7jHSh9nKT8FNDxWWem1clPLOpWCz1kEc5xVxzibZgI0nQBCz97YS8URVfSplRcH36jkRtj3IcSKDSbr+Xt0OE4pDIi/THOXkOP3wU9RHIhgkWJIJB/wBxAvgYlRUBnWgYXAIDAHlsYIt88MHo1HBePLT9FWdLWJEQJMT7ftieI8szVVpKBCljI/FqMkt0IMj2GE+ezK5iqzJTWkp/AghFGwVR0/5xoaWdV2RBtApi8tpAJLFm3O8dIGKYsKcm29FJN0Z+m5pmxxYuaIYMu4IN+2HWU4GjVSjKyifiZrxtEczJB+XU4A4hkRQZgxVoMAg2M7EfK+KNJ3XQkHejzNGpUDFDqBJEaYAXl3G/P74HyPFCqhWuu45T8vYYsyHEihKgalbcXm3MfLfFtOupWmfSysxMmNQuAiki1xedjecZJspGTg9EfWxmSJ5CfliYb5TiopIEKFtMgGOUnT9ox7heH5K/5b+j57SwVR+IYmJipkKjtilse4mOOPBvjwb4mJjjixsc0tziYmOOPSd8eriYmOOPRsfbEXExMccXBrHHS48xMccHcNPqjlBxtfDFQhKpBIIBvPZcTEwz6NEf4Hz6mbt8/wBcWpt8jj3EwpmYXk3ILQf7f1w/4ggFGoQII0wenqgx0tiYmGXTFfgt4M06ZvYb/wDqTCvxF/pP7/8AyOJiYUdGRqsTuZ98crjzExxxoOBZdWpklVJDrBIBI+HngXxFUJzdeSTFQgTyA2A6DExMKuwR8l3DR/l/M4sPLExMa1/EtHo1vCWJymsmXkeo3N1E335D6YT8SE1nm92N+vXExMUn/p3+yEe2Isq5AkEg9cPWQBcyALGmk97GcTEx5r7LPoTU6zECSdhz7DHuJiY0E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tr-TR" altLang="tr-TR">
              <a:solidFill>
                <a:srgbClr val="F8F8F8"/>
              </a:solidFill>
            </a:endParaRPr>
          </a:p>
        </p:txBody>
      </p:sp>
      <p:pic>
        <p:nvPicPr>
          <p:cNvPr id="129029" name="Picture 4" descr="http://depts.washington.edu/fhl/zoo432/floats/flprotection/flprotectiond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6" descr="http://4.bp.blogspot.com/-GekU5vIZpGc/T3npRUKXWgI/AAAAAAAARCw/f41-iu6I0WU/s1600/brown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7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2 İçerik Yer Tutucusu"/>
          <p:cNvSpPr>
            <a:spLocks noGrp="1"/>
          </p:cNvSpPr>
          <p:nvPr>
            <p:ph idx="4294967295"/>
          </p:nvPr>
        </p:nvSpPr>
        <p:spPr>
          <a:xfrm>
            <a:off x="0" y="908720"/>
            <a:ext cx="8676456" cy="4594448"/>
          </a:xfrm>
        </p:spPr>
        <p:txBody>
          <a:bodyPr lIns="182880" tIns="91440"/>
          <a:lstStyle/>
          <a:p>
            <a:pPr marL="857250" lvl="1" indent="-457200" algn="just" eaLnBrk="1" hangingPunct="1">
              <a:buFont typeface="Wingdings" panose="05000000000000000000" pitchFamily="2" charset="2"/>
              <a:buChar char="q"/>
            </a:pPr>
            <a:r>
              <a:rPr lang="tr-TR" altLang="tr-TR" sz="3200" dirty="0" smtClean="0"/>
              <a:t>Suyun rengi kalorimetreden alınan bir su ile karşılaştırılarak söylenebileceği gibi </a:t>
            </a:r>
            <a:r>
              <a:rPr lang="tr-TR" altLang="tr-TR" sz="3200" dirty="0" smtClean="0">
                <a:solidFill>
                  <a:srgbClr val="FFC000"/>
                </a:solidFill>
              </a:rPr>
              <a:t>platin-kobalt yöntemi </a:t>
            </a:r>
            <a:r>
              <a:rPr lang="tr-TR" altLang="tr-TR" sz="3200" dirty="0" smtClean="0"/>
              <a:t>veya jeolojik arazi aygıtı olan </a:t>
            </a:r>
            <a:r>
              <a:rPr lang="tr-TR" altLang="tr-TR" sz="3200" dirty="0" err="1" smtClean="0"/>
              <a:t>turbidimetre</a:t>
            </a:r>
            <a:r>
              <a:rPr lang="tr-TR" altLang="tr-TR" sz="3200" dirty="0" smtClean="0"/>
              <a:t> ile de ölçülür. </a:t>
            </a:r>
          </a:p>
          <a:p>
            <a:pPr marL="857250" lvl="1" indent="-457200" algn="just" eaLnBrk="1" hangingPunct="1">
              <a:buFont typeface="Wingdings" panose="05000000000000000000" pitchFamily="2" charset="2"/>
              <a:buChar char="q"/>
            </a:pPr>
            <a:endParaRPr lang="tr-TR" altLang="tr-TR" sz="3200" dirty="0" smtClean="0"/>
          </a:p>
          <a:p>
            <a:pPr marL="857250" lvl="1" indent="-457200" algn="just" eaLnBrk="1" hangingPunct="1">
              <a:buFont typeface="Wingdings" panose="05000000000000000000" pitchFamily="2" charset="2"/>
              <a:buChar char="q"/>
            </a:pPr>
            <a:r>
              <a:rPr lang="tr-TR" altLang="tr-TR" sz="3200" b="1" u="sng" dirty="0" smtClean="0">
                <a:solidFill>
                  <a:srgbClr val="FFFF00"/>
                </a:solidFill>
              </a:rPr>
              <a:t>Bulanıklık</a:t>
            </a:r>
            <a:r>
              <a:rPr lang="tr-TR" altLang="tr-TR" sz="3200" b="1" u="sng" dirty="0" smtClean="0"/>
              <a:t> </a:t>
            </a:r>
            <a:r>
              <a:rPr lang="tr-TR" altLang="tr-T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tr-TR" altLang="tr-TR" sz="32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turbidity</a:t>
            </a:r>
            <a:r>
              <a:rPr lang="tr-TR" altLang="tr-T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suyun içinde bulunan askıntı maddelerin suyun içinde meydana getirdiği </a:t>
            </a:r>
            <a:r>
              <a:rPr lang="tr-TR" altLang="tr-TR" sz="32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opaklık</a:t>
            </a:r>
            <a:r>
              <a:rPr lang="tr-TR" altLang="tr-TR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derecesi olarak tanımlanır.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EDD3DD-0450-464E-91BE-F6203FBD7C67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2 İçerik Yer Tutucusu"/>
          <p:cNvSpPr>
            <a:spLocks noGrp="1"/>
          </p:cNvSpPr>
          <p:nvPr>
            <p:ph idx="4294967295"/>
          </p:nvPr>
        </p:nvSpPr>
        <p:spPr>
          <a:xfrm>
            <a:off x="228600" y="1052736"/>
            <a:ext cx="8382000" cy="5576664"/>
          </a:xfrm>
        </p:spPr>
        <p:txBody>
          <a:bodyPr lIns="182880" tIns="91440"/>
          <a:lstStyle/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 smtClean="0"/>
              <a:t>	</a:t>
            </a:r>
            <a:r>
              <a:rPr lang="tr-TR" altLang="tr-TR" dirty="0" smtClean="0">
                <a:latin typeface="Arial" charset="0"/>
              </a:rPr>
              <a:t>	</a:t>
            </a:r>
            <a:r>
              <a:rPr lang="tr-TR" altLang="tr-TR" dirty="0" err="1" smtClean="0"/>
              <a:t>Turbiditeye</a:t>
            </a:r>
            <a:r>
              <a:rPr lang="tr-TR" altLang="tr-TR" dirty="0" smtClean="0"/>
              <a:t> neden olan maddelerin yapısı aynı zamanda rengi de etkiler. 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Bütün doğal sularda askıdaki katı maddeler bulunduğuna göre, hepsi de az çok bulanıktır. </a:t>
            </a:r>
          </a:p>
          <a:p>
            <a:pPr marL="265113" indent="-265113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	</a:t>
            </a:r>
            <a:r>
              <a:rPr lang="tr-TR" altLang="tr-TR" u="sng" dirty="0" smtClean="0"/>
              <a:t>Berrak dağ göllerinin </a:t>
            </a:r>
            <a:r>
              <a:rPr lang="tr-TR" altLang="tr-TR" u="sng" dirty="0" err="1" smtClean="0"/>
              <a:t>turbiditesi</a:t>
            </a:r>
            <a:r>
              <a:rPr lang="tr-TR" altLang="tr-TR" u="sng" dirty="0" smtClean="0"/>
              <a:t> azdır. </a:t>
            </a:r>
            <a:r>
              <a:rPr lang="tr-TR" altLang="tr-TR" dirty="0" smtClean="0"/>
              <a:t>	</a:t>
            </a:r>
            <a:r>
              <a:rPr lang="tr-TR" altLang="tr-TR" dirty="0" err="1" smtClean="0">
                <a:solidFill>
                  <a:srgbClr val="FFFF00"/>
                </a:solidFill>
              </a:rPr>
              <a:t>Turbiditeye</a:t>
            </a:r>
            <a:r>
              <a:rPr lang="tr-TR" altLang="tr-TR" dirty="0" smtClean="0">
                <a:solidFill>
                  <a:srgbClr val="FFFF00"/>
                </a:solidFill>
              </a:rPr>
              <a:t> neden olan maddeler ya biyotik veya </a:t>
            </a:r>
            <a:r>
              <a:rPr lang="tr-TR" altLang="tr-TR" dirty="0" err="1" smtClean="0">
                <a:solidFill>
                  <a:srgbClr val="FFFF00"/>
                </a:solidFill>
              </a:rPr>
              <a:t>abiyotik</a:t>
            </a:r>
            <a:r>
              <a:rPr lang="tr-TR" altLang="tr-TR" dirty="0" smtClean="0">
                <a:solidFill>
                  <a:srgbClr val="FFFF00"/>
                </a:solidFill>
              </a:rPr>
              <a:t> maddeler olup göle dışarıdan gelir </a:t>
            </a:r>
            <a:r>
              <a:rPr lang="tr-TR" altLang="tr-TR" b="1" dirty="0" smtClean="0">
                <a:solidFill>
                  <a:srgbClr val="FFFF00"/>
                </a:solidFill>
              </a:rPr>
              <a:t>(</a:t>
            </a:r>
            <a:r>
              <a:rPr lang="tr-TR" altLang="tr-TR" b="1" dirty="0" err="1" smtClean="0">
                <a:solidFill>
                  <a:srgbClr val="FFFF00"/>
                </a:solidFill>
              </a:rPr>
              <a:t>alloktonik</a:t>
            </a:r>
            <a:r>
              <a:rPr lang="tr-TR" altLang="tr-TR" b="1" dirty="0" smtClean="0">
                <a:solidFill>
                  <a:srgbClr val="FFFF00"/>
                </a:solidFill>
              </a:rPr>
              <a:t>) </a:t>
            </a:r>
            <a:r>
              <a:rPr lang="tr-TR" altLang="tr-TR" dirty="0" smtClean="0">
                <a:solidFill>
                  <a:srgbClr val="FFFF00"/>
                </a:solidFill>
              </a:rPr>
              <a:t>veya gölde oluşur (</a:t>
            </a:r>
            <a:r>
              <a:rPr lang="tr-TR" altLang="tr-TR" b="1" dirty="0" err="1" smtClean="0">
                <a:solidFill>
                  <a:srgbClr val="FFFF00"/>
                </a:solidFill>
              </a:rPr>
              <a:t>otoktonik</a:t>
            </a:r>
            <a:r>
              <a:rPr lang="tr-TR" altLang="tr-TR" dirty="0" smtClean="0">
                <a:solidFill>
                  <a:srgbClr val="FFFF00"/>
                </a:solidFill>
              </a:rPr>
              <a:t>).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A5C6BCD-AEA2-4CDC-958B-A185C78E2AAF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21848" y="396182"/>
            <a:ext cx="4680520" cy="5928320"/>
          </a:xfrm>
        </p:spPr>
        <p:txBody>
          <a:bodyPr lIns="182880" tIns="91440">
            <a:normAutofit fontScale="77500" lnSpcReduction="20000"/>
          </a:bodyPr>
          <a:lstStyle/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tr-TR" sz="3000" dirty="0" smtClean="0"/>
              <a:t>	</a:t>
            </a:r>
            <a:r>
              <a:rPr lang="tr-TR" sz="3000" dirty="0" smtClean="0">
                <a:latin typeface="Arial" charset="0"/>
              </a:rPr>
              <a:t>	</a:t>
            </a:r>
          </a:p>
          <a:p>
            <a:pPr marL="265113" indent="-265113"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tr-TR" sz="3400" dirty="0" smtClean="0">
                <a:latin typeface="Times New Roman" pitchFamily="18" charset="0"/>
                <a:cs typeface="Times New Roman" pitchFamily="18" charset="0"/>
              </a:rPr>
              <a:t>Humus, kum, organik artıklar, </a:t>
            </a:r>
            <a:r>
              <a:rPr lang="tr-TR" sz="3400" dirty="0" err="1" smtClean="0">
                <a:latin typeface="Times New Roman" pitchFamily="18" charset="0"/>
                <a:cs typeface="Times New Roman" pitchFamily="18" charset="0"/>
              </a:rPr>
              <a:t>kolloit</a:t>
            </a:r>
            <a:r>
              <a:rPr lang="tr-TR" sz="3400" dirty="0" smtClean="0">
                <a:latin typeface="Times New Roman" pitchFamily="18" charset="0"/>
                <a:cs typeface="Times New Roman" pitchFamily="18" charset="0"/>
              </a:rPr>
              <a:t> maddeler, dışarıdan giren bitki ve hayvanlar gölün dış kaynaklı maddeleridir. </a:t>
            </a:r>
          </a:p>
          <a:p>
            <a:pPr algn="just" eaLnBrk="1" hangingPunct="1">
              <a:lnSpc>
                <a:spcPct val="160000"/>
              </a:lnSpc>
              <a:buFont typeface="Wingdings" panose="05000000000000000000" pitchFamily="2" charset="2"/>
              <a:buChar char="q"/>
              <a:defRPr/>
            </a:pPr>
            <a:r>
              <a:rPr lang="tr-TR" sz="3400" dirty="0" smtClean="0">
                <a:latin typeface="Times New Roman" pitchFamily="18" charset="0"/>
                <a:cs typeface="Times New Roman" pitchFamily="18" charset="0"/>
              </a:rPr>
              <a:t>Her ikisi gölün total </a:t>
            </a:r>
            <a:r>
              <a:rPr lang="tr-TR" sz="3400" dirty="0" err="1" smtClean="0">
                <a:latin typeface="Times New Roman" pitchFamily="18" charset="0"/>
                <a:cs typeface="Times New Roman" pitchFamily="18" charset="0"/>
              </a:rPr>
              <a:t>turbiditesini</a:t>
            </a:r>
            <a:r>
              <a:rPr lang="tr-TR" sz="3400" dirty="0" smtClean="0">
                <a:latin typeface="Times New Roman" pitchFamily="18" charset="0"/>
                <a:cs typeface="Times New Roman" pitchFamily="18" charset="0"/>
              </a:rPr>
              <a:t> oluştururlar. </a:t>
            </a:r>
            <a:r>
              <a:rPr lang="tr-TR" sz="3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Turbidite</a:t>
            </a:r>
            <a:r>
              <a:rPr lang="tr-TR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bir gölün her yerinde aynı değildir, mevsimsel olarak değişir. </a:t>
            </a:r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E195BE-2BB9-4691-8959-3BE2EB867CF1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5478" name="Picture 7" descr="http://www.wolfenotes.com/wp-content/uploads/2009/12/IMG_6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78" y="1196752"/>
            <a:ext cx="389275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j-lt"/>
                <a:cs typeface="Times New Roman" pitchFamily="18" charset="0"/>
              </a:rPr>
              <a:t>Bir göl veya akarsuyun berraklığı hakkında uzaktan bakarak karar vermek yanıltıcı olabilir</a:t>
            </a:r>
            <a:r>
              <a:rPr lang="tr-TR" dirty="0">
                <a:latin typeface="+mj-lt"/>
              </a:rPr>
              <a:t>. </a:t>
            </a:r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altLang="tr-TR" dirty="0">
                <a:latin typeface="+mj-lt"/>
              </a:rPr>
              <a:t>Çünkü dip yapısını oluşturan maddelerin rengi suyun rengiymiş gibi algılanabilir.</a:t>
            </a:r>
            <a:endParaRPr lang="tr-TR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E08C-64C8-40F7-A1BB-6E06343C4002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7</a:t>
            </a:fld>
            <a:endParaRPr lang="tr-T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2 İçerik Yer Tutucusu"/>
          <p:cNvSpPr>
            <a:spLocks noGrp="1"/>
          </p:cNvSpPr>
          <p:nvPr>
            <p:ph idx="4294967295"/>
          </p:nvPr>
        </p:nvSpPr>
        <p:spPr>
          <a:xfrm>
            <a:off x="304800" y="548680"/>
            <a:ext cx="8610600" cy="5547320"/>
          </a:xfrm>
        </p:spPr>
        <p:txBody>
          <a:bodyPr lIns="182880" tIns="91440"/>
          <a:lstStyle/>
          <a:p>
            <a:pPr marL="265113" indent="-265113" algn="just" eaLnBrk="1" hangingPunct="1">
              <a:buFont typeface="Wingdings 2" pitchFamily="18" charset="2"/>
              <a:buNone/>
            </a:pPr>
            <a:r>
              <a:rPr lang="tr-TR" altLang="tr-TR" dirty="0" smtClean="0"/>
              <a:t>	</a:t>
            </a:r>
            <a:r>
              <a:rPr lang="tr-TR" altLang="tr-TR" dirty="0" smtClean="0">
                <a:latin typeface="Arial" charset="0"/>
              </a:rPr>
              <a:t>	</a:t>
            </a:r>
          </a:p>
          <a:p>
            <a:pPr marL="265113" indent="-265113" algn="just" eaLnBrk="1" hangingPunct="1">
              <a:buFont typeface="Wingdings 2" pitchFamily="18" charset="2"/>
              <a:buNone/>
            </a:pPr>
            <a:endParaRPr lang="tr-TR" altLang="tr-TR" sz="3000" dirty="0">
              <a:latin typeface="Arial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altLang="tr-TR" sz="3000" dirty="0" smtClean="0">
                <a:latin typeface="Arial" charset="0"/>
              </a:rPr>
              <a:t>	</a:t>
            </a:r>
            <a:r>
              <a:rPr lang="tr-TR" altLang="tr-TR" sz="3000" dirty="0" smtClean="0"/>
              <a:t>Bu konuda daha doğru bir karar verebilmek için; renksiz ve kaliteli bir cam kap içine alınan su örneği, aynı kalitedeki bir başka cam kaba konan içme suyu veya damıtık su ile beyaz bir zemin üzerinde karşılaştırılarak karar verilebilir.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altLang="tr-TR" sz="3000" dirty="0"/>
              <a:t>	</a:t>
            </a:r>
            <a:r>
              <a:rPr lang="tr-TR" altLang="tr-TR" sz="3000" dirty="0" smtClean="0"/>
              <a:t>Çok net olmamakla beraber arazide suyun renginin saptanmasına yarayan basit bir yöntemdir.</a:t>
            </a:r>
          </a:p>
          <a:p>
            <a:pPr marL="265113" indent="-265113" algn="just" eaLnBrk="1" hangingPunct="1"/>
            <a:endParaRPr lang="tr-TR" altLang="tr-TR" dirty="0" smtClean="0"/>
          </a:p>
        </p:txBody>
      </p:sp>
      <p:sp>
        <p:nvSpPr>
          <p:cNvPr id="4" name="3 Altbilgi Yer Tutucusu"/>
          <p:cNvSpPr txBox="1">
            <a:spLocks noGrp="1"/>
          </p:cNvSpPr>
          <p:nvPr/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3F058FA-0E01-4E85-B21F-39D8F54F1B77}" type="slidenum">
              <a:rPr kumimoji="1" lang="tr-TR" sz="1000">
                <a:solidFill>
                  <a:srgbClr val="808080">
                    <a:shade val="50000"/>
                  </a:srgbClr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tr-TR" sz="1000">
              <a:solidFill>
                <a:srgbClr val="80808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60E25-5C13-47FC-A029-9C6A140F1611}" type="slidenum">
              <a:rPr lang="tr-TR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tr-TR">
              <a:solidFill>
                <a:srgbClr val="808080"/>
              </a:solidFill>
            </a:endParaRPr>
          </a:p>
        </p:txBody>
      </p:sp>
      <p:pic>
        <p:nvPicPr>
          <p:cNvPr id="107523" name="Picture 6" descr="http://www.deviantart.com/download/308129646/the_green_lake_by_estruda-d53ga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791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8" descr="http://1.bp.blogspot.com/-xlihExQS4bQ/TzjYyHfv77I/AAAAAAAADZ8/gVgVZxao080/s1600/green+lak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6113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4" descr="http://upload.wikimedia.org/wikipedia/commons/0/04/Mount_Gambier_Blue_Lake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906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77935"/>
      </p:ext>
    </p:extLst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414</Words>
  <Application>Microsoft Office PowerPoint</Application>
  <PresentationFormat>Ekran Gösterisi (4:3)</PresentationFormat>
  <Paragraphs>155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Tahoma</vt:lpstr>
      <vt:lpstr>Times New Roman</vt:lpstr>
      <vt:lpstr>Wingdings</vt:lpstr>
      <vt:lpstr>Wingdings 2</vt:lpstr>
      <vt:lpstr>Selling a Product or Service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Göllerde Su Hareketleri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GÖLLERİN FİZİKSELÖZELLİKLERİ 3. Suyun Berraklığı ve Bulanıklığı</dc:title>
  <dc:creator>Aysun Gümüş</dc:creator>
  <cp:lastModifiedBy>Ref.</cp:lastModifiedBy>
  <cp:revision>16</cp:revision>
  <dcterms:created xsi:type="dcterms:W3CDTF">2021-02-04T15:49:06Z</dcterms:created>
  <dcterms:modified xsi:type="dcterms:W3CDTF">2022-04-05T06:44:48Z</dcterms:modified>
</cp:coreProperties>
</file>